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43" r:id="rId2"/>
    <p:sldId id="336" r:id="rId3"/>
    <p:sldId id="276" r:id="rId4"/>
    <p:sldId id="357" r:id="rId5"/>
    <p:sldId id="365" r:id="rId6"/>
    <p:sldId id="372" r:id="rId7"/>
    <p:sldId id="373" r:id="rId8"/>
    <p:sldId id="275" r:id="rId9"/>
    <p:sldId id="366" r:id="rId10"/>
    <p:sldId id="367" r:id="rId11"/>
    <p:sldId id="368" r:id="rId12"/>
    <p:sldId id="364" r:id="rId13"/>
    <p:sldId id="33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B8"/>
    <a:srgbClr val="FFCCFF"/>
    <a:srgbClr val="FFFFFF"/>
    <a:srgbClr val="FDFAEC"/>
    <a:srgbClr val="FDFAEB"/>
    <a:srgbClr val="ED1C24"/>
    <a:srgbClr val="EE3338"/>
    <a:srgbClr val="0072B9"/>
    <a:srgbClr val="D83236"/>
    <a:srgbClr val="F68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8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B6626-4231-4DD9-87C9-E84647F4F790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34D73-0A17-47E2-945B-9C5FB61C5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606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C86B3-DB16-4E81-9B1C-117A74753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FB5F6-4947-42C7-85D1-87F986B30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B55F6-6239-4207-A82E-537D84011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B952F8-F96E-4DC9-B7C6-F02B7A45D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A535E-9DA8-4BE4-9ED2-DE0A97D4E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0D765-92CE-4502-9D50-C81CCCE05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C11375-4BF6-4F74-B834-4AF05D9D27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B0ED3-DF00-409D-9DE6-9469EAFB0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EB722-8435-4D69-8D8D-1BFF23871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4557B-BF42-4B9D-9317-5C0191BDE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21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9F05F4-1D2A-4C9C-A394-65C703D0F1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7A1079-2E7B-4ACD-A023-3CDB20AB3F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9AC31-F07A-48FC-B228-5CFF2994A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48534-4FE6-43B8-B39C-2CB083C1B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46578-757C-4D19-B53F-C7C401307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4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1FD56-401F-454B-9367-EBE70728A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D2F96-00BB-43AD-AF7E-FC7A3C7DE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93D43-4FEF-430F-AE3F-DEB138939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55E527-D269-43AF-A952-FE3A417D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0A628-18AC-45E9-A165-095902D5B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205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8EEBF-6DD3-4EA2-893C-D3A849EAA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1B3210-7993-40B6-95CD-3F6085446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57688-5C4A-4220-A68F-3C3312231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BED82-2845-4453-A938-8E73594D3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B7641-EA46-490A-A9A7-D4B7F7AE9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80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5A8E2-A7BF-4374-A21B-7D570CC8C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C2FEC-85CF-4142-B532-0E312B8BD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20C1B2-8572-43ED-A1EF-7B22CC0222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CC4224-E31E-4DC3-8302-AB06DCF07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2DC25E-3510-444C-A32E-9F4794D02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8D2560-9DB9-46FE-BD12-0D4A36C88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2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D8D31-44B8-4586-9D24-15809035B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E27E1-A8B8-41AE-8D53-E261AFA47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ED0408-96E2-4D6C-A34D-2251CB125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5B5D2C-F5F7-42AD-977A-062DCF9BB8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46F845-41E5-4DD8-8AE9-769CD12D5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35E63C-0F18-410D-8F59-E7D63F972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ACB113-922E-4689-AAE6-E37BFD747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1FF874-185D-4E49-8D57-E905C25C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32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5CD6E-381C-4269-9082-A6A19B216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F89C23-7083-4C4C-A903-432CC8D1B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15B02F-FC0F-4499-A112-93D41FE9F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FFA0BC-5A0D-4FA0-9AA6-3DAE4EBB7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4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C25E1D-8DD8-40A6-B383-1AD2FE651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FDFBBB-72E5-468E-ACFC-ED1FA174A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BF396F-C476-47B8-8BEB-8C1C9D67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64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F41C4-379E-40EE-9BA8-6EB14DC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54057-6AA6-433B-B1FB-210226BFD1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5D66BE-B8CD-4A55-B822-327DCD366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540CA8-B21B-4756-B0E6-06208B32A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507D4C-41C0-4043-9D65-4174E8D51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C11E6-432D-4200-A9D2-83311BECC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98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360A4-04CE-4B91-A940-A0B595038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8D7269-BBA5-49A9-B709-8ECCD17904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5FD460-14A2-4620-AC9C-3FEF475EA1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714FE-9DEE-4F1C-9CB4-C6D3A9206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6D13E-E5D4-4713-B2E2-B00F8876F654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379B26-341E-4FAC-A250-26CE381F2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F2582-BFB8-4841-9683-156F4CA4D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FD8D7-AE1A-4E2B-9424-7B4D3278CE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76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133DCF-F572-4E29-803E-EE030962B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397885-C79B-4A83-B889-C8277DA1F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5ADE73-16B4-4BED-A288-5A06D7E105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1E26D13E-E5D4-4713-B2E2-B00F8876F654}" type="datetimeFigureOut">
              <a:rPr lang="en-US" smtClean="0"/>
              <a:pPr/>
              <a:t>5/2/2020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BA571-7A46-43CD-B404-37E521363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E69AA-8CB8-4984-AC6D-E2F65F2D24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55DFD8D7-AE1A-4E2B-9424-7B4D3278CE0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814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image" Target="../media/image211.png"/><Relationship Id="rId7" Type="http://schemas.openxmlformats.org/officeDocument/2006/relationships/image" Target="../media/image61.png"/><Relationship Id="rId12" Type="http://schemas.openxmlformats.org/officeDocument/2006/relationships/image" Target="../media/image113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1.png"/><Relationship Id="rId11" Type="http://schemas.openxmlformats.org/officeDocument/2006/relationships/image" Target="../media/image101.png"/><Relationship Id="rId5" Type="http://schemas.openxmlformats.org/officeDocument/2006/relationships/image" Target="../media/image41.png"/><Relationship Id="rId10" Type="http://schemas.openxmlformats.org/officeDocument/2006/relationships/image" Target="../media/image91.png"/><Relationship Id="rId4" Type="http://schemas.openxmlformats.org/officeDocument/2006/relationships/image" Target="../media/image32.png"/><Relationship Id="rId9" Type="http://schemas.openxmlformats.org/officeDocument/2006/relationships/image" Target="../media/image8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0.png"/><Relationship Id="rId13" Type="http://schemas.openxmlformats.org/officeDocument/2006/relationships/image" Target="../media/image230.png"/><Relationship Id="rId3" Type="http://schemas.openxmlformats.org/officeDocument/2006/relationships/image" Target="../media/image131.png"/><Relationship Id="rId7" Type="http://schemas.openxmlformats.org/officeDocument/2006/relationships/image" Target="../media/image170.png"/><Relationship Id="rId12" Type="http://schemas.openxmlformats.org/officeDocument/2006/relationships/image" Target="../media/image220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11" Type="http://schemas.openxmlformats.org/officeDocument/2006/relationships/image" Target="../media/image212.png"/><Relationship Id="rId5" Type="http://schemas.openxmlformats.org/officeDocument/2006/relationships/image" Target="../media/image29.png"/><Relationship Id="rId10" Type="http://schemas.openxmlformats.org/officeDocument/2006/relationships/image" Target="../media/image200.png"/><Relationship Id="rId4" Type="http://schemas.openxmlformats.org/officeDocument/2006/relationships/image" Target="../media/image15.png"/><Relationship Id="rId9" Type="http://schemas.openxmlformats.org/officeDocument/2006/relationships/image" Target="../media/image190.png"/><Relationship Id="rId14" Type="http://schemas.openxmlformats.org/officeDocument/2006/relationships/image" Target="../media/image24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10.png"/><Relationship Id="rId7" Type="http://schemas.openxmlformats.org/officeDocument/2006/relationships/image" Target="../media/image60.png"/><Relationship Id="rId12" Type="http://schemas.openxmlformats.org/officeDocument/2006/relationships/image" Target="../media/image111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0.png"/><Relationship Id="rId11" Type="http://schemas.openxmlformats.org/officeDocument/2006/relationships/image" Target="../media/image100.png"/><Relationship Id="rId5" Type="http://schemas.openxmlformats.org/officeDocument/2006/relationships/image" Target="../media/image40.png"/><Relationship Id="rId10" Type="http://schemas.openxmlformats.org/officeDocument/2006/relationships/image" Target="../media/image90.png"/><Relationship Id="rId4" Type="http://schemas.openxmlformats.org/officeDocument/2006/relationships/image" Target="../media/image31.png"/><Relationship Id="rId9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1.png"/><Relationship Id="rId13" Type="http://schemas.openxmlformats.org/officeDocument/2006/relationships/image" Target="../media/image22.png"/><Relationship Id="rId3" Type="http://schemas.openxmlformats.org/officeDocument/2006/relationships/image" Target="../media/image120.png"/><Relationship Id="rId7" Type="http://schemas.openxmlformats.org/officeDocument/2006/relationships/image" Target="../media/image160.png"/><Relationship Id="rId12" Type="http://schemas.openxmlformats.org/officeDocument/2006/relationships/image" Target="../media/image21.png"/><Relationship Id="rId17" Type="http://schemas.openxmlformats.org/officeDocument/2006/relationships/image" Target="../media/image26.png"/><Relationship Id="rId2" Type="http://schemas.openxmlformats.org/officeDocument/2006/relationships/image" Target="../media/image15.png"/><Relationship Id="rId16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0.png"/><Relationship Id="rId5" Type="http://schemas.openxmlformats.org/officeDocument/2006/relationships/image" Target="../media/image16.png"/><Relationship Id="rId15" Type="http://schemas.openxmlformats.org/officeDocument/2006/relationships/image" Target="../media/image24.png"/><Relationship Id="rId10" Type="http://schemas.openxmlformats.org/officeDocument/2006/relationships/image" Target="../media/image19.png"/><Relationship Id="rId4" Type="http://schemas.openxmlformats.org/officeDocument/2006/relationships/image" Target="../media/image130.png"/><Relationship Id="rId9" Type="http://schemas.openxmlformats.org/officeDocument/2006/relationships/image" Target="../media/image18.png"/><Relationship Id="rId1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794085" y="180482"/>
            <a:ext cx="9577137" cy="6997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sz="2400" b="1" dirty="0"/>
              <a:t>How to best use these slides…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View the PPT as a slide show</a:t>
            </a:r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Then click through every step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Mouse clicks will advance the slide show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Left/right arrow keys move forward/backward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Mouse wheel scrolling moves forward/backward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When a question is posed, stop and think it through, try to answer it yourself before clicking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If you have questions, use PS discussion boards, email me, and/or visit us in a Teams class session!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6E56D1-A806-41CC-B805-4FFA07CFE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917" y="1728702"/>
            <a:ext cx="10155067" cy="1343212"/>
          </a:xfrm>
          <a:prstGeom prst="rect">
            <a:avLst/>
          </a:prstGeo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257EB3AC-F04A-4053-8C8E-8B5AF13C1548}"/>
              </a:ext>
            </a:extLst>
          </p:cNvPr>
          <p:cNvSpPr/>
          <p:nvPr/>
        </p:nvSpPr>
        <p:spPr>
          <a:xfrm>
            <a:off x="5289264" y="1592925"/>
            <a:ext cx="948690" cy="807383"/>
          </a:xfrm>
          <a:prstGeom prst="ellipse">
            <a:avLst/>
          </a:prstGeom>
          <a:solidFill>
            <a:srgbClr val="FFFF00">
              <a:alpha val="1000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761C8D6-1D0E-4ABC-B826-E2B952CE274C}"/>
              </a:ext>
            </a:extLst>
          </p:cNvPr>
          <p:cNvSpPr/>
          <p:nvPr/>
        </p:nvSpPr>
        <p:spPr>
          <a:xfrm>
            <a:off x="1020251" y="2087272"/>
            <a:ext cx="948690" cy="807383"/>
          </a:xfrm>
          <a:prstGeom prst="ellipse">
            <a:avLst/>
          </a:prstGeom>
          <a:solidFill>
            <a:srgbClr val="FFFF00">
              <a:alpha val="1000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6E28EC4-855D-4D57-AB57-3ABF6925D9C5}"/>
              </a:ext>
            </a:extLst>
          </p:cNvPr>
          <p:cNvCxnSpPr>
            <a:cxnSpLocks/>
            <a:endCxn id="4" idx="2"/>
          </p:cNvCxnSpPr>
          <p:nvPr/>
        </p:nvCxnSpPr>
        <p:spPr>
          <a:xfrm>
            <a:off x="3455335" y="1728702"/>
            <a:ext cx="1833929" cy="267915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295DCBF-7EB8-4A2F-A3B8-5419D4969D14}"/>
              </a:ext>
            </a:extLst>
          </p:cNvPr>
          <p:cNvCxnSpPr>
            <a:cxnSpLocks/>
          </p:cNvCxnSpPr>
          <p:nvPr/>
        </p:nvCxnSpPr>
        <p:spPr>
          <a:xfrm flipH="1">
            <a:off x="1933283" y="1728702"/>
            <a:ext cx="1306307" cy="494347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445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92B87B38-DAEF-4051-8DB5-1C9F55CB534A}"/>
              </a:ext>
            </a:extLst>
          </p:cNvPr>
          <p:cNvSpPr/>
          <p:nvPr/>
        </p:nvSpPr>
        <p:spPr>
          <a:xfrm>
            <a:off x="2260439" y="2149981"/>
            <a:ext cx="598377" cy="60388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C4A3C0F-94C3-495D-A26B-C97F220CDFC3}"/>
              </a:ext>
            </a:extLst>
          </p:cNvPr>
          <p:cNvSpPr/>
          <p:nvPr/>
        </p:nvSpPr>
        <p:spPr>
          <a:xfrm>
            <a:off x="3142418" y="2140160"/>
            <a:ext cx="1559752" cy="6351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A1DD94B-10BC-4BB1-AE48-0D5CE0170DA6}"/>
              </a:ext>
            </a:extLst>
          </p:cNvPr>
          <p:cNvSpPr/>
          <p:nvPr/>
        </p:nvSpPr>
        <p:spPr>
          <a:xfrm>
            <a:off x="4993701" y="2165893"/>
            <a:ext cx="697770" cy="5732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51FE689-624F-4886-964C-E21FF779A6F1}"/>
              </a:ext>
            </a:extLst>
          </p:cNvPr>
          <p:cNvSpPr/>
          <p:nvPr/>
        </p:nvSpPr>
        <p:spPr>
          <a:xfrm>
            <a:off x="2276481" y="2838778"/>
            <a:ext cx="598377" cy="60388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9683F4B-5911-4592-8901-62FEEC8A98E8}"/>
              </a:ext>
            </a:extLst>
          </p:cNvPr>
          <p:cNvSpPr/>
          <p:nvPr/>
        </p:nvSpPr>
        <p:spPr>
          <a:xfrm>
            <a:off x="8538698" y="2838778"/>
            <a:ext cx="697770" cy="5732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82EFD57-2448-4339-ACBE-7E7AD92D701E}"/>
              </a:ext>
            </a:extLst>
          </p:cNvPr>
          <p:cNvSpPr/>
          <p:nvPr/>
        </p:nvSpPr>
        <p:spPr>
          <a:xfrm>
            <a:off x="4930975" y="2797184"/>
            <a:ext cx="1559752" cy="6351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418840" y="139240"/>
                <a:ext cx="4070563" cy="603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Solve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3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dirty="0">
                            <a:latin typeface="Arial" pitchFamily="34" charset="0"/>
                            <a:cs typeface="Arial" pitchFamily="34" charset="0"/>
                          </a:rPr>
                          <m:t>8</m:t>
                        </m:r>
                        <m:r>
                          <m:rPr>
                            <m:nor/>
                          </m:rPr>
                          <a:rPr lang="en-US" sz="2000" i="1" dirty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aseline="30000" dirty="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1" dirty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aseline="30000" dirty="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dirty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Arial" pitchFamily="34" charset="0"/>
                            <a:cs typeface="Arial" pitchFamily="34" charset="0"/>
                          </a:rPr>
                          <m:t> 9 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dirty="0">
                            <a:latin typeface="Arial" pitchFamily="34" charset="0"/>
                            <a:cs typeface="Arial" pitchFamily="34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sz="2000" i="1" dirty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 dirty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1" dirty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 dirty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dirty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Arial" pitchFamily="34" charset="0"/>
                            <a:cs typeface="Arial" pitchFamily="34" charset="0"/>
                          </a:rPr>
                          <m:t> 3 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endParaRPr lang="en-US" sz="2000" dirty="0">
                  <a:latin typeface="Arial" pitchFamily="34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40" y="139240"/>
                <a:ext cx="4070563" cy="603883"/>
              </a:xfrm>
              <a:prstGeom prst="rect">
                <a:avLst/>
              </a:prstGeom>
              <a:blipFill>
                <a:blip r:embed="rId2"/>
                <a:stretch>
                  <a:fillRect l="-1649" b="-4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18840" y="1477851"/>
                <a:ext cx="802295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anose="020B0604020202020204" pitchFamily="34" charset="0"/>
                  </a:rPr>
                  <a:t>Write each denominator in factored form. The LCD is (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3)(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3).</a:t>
                </a: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40" y="1477851"/>
                <a:ext cx="8022955" cy="400110"/>
              </a:xfrm>
              <a:prstGeom prst="rect">
                <a:avLst/>
              </a:prstGeom>
              <a:blipFill rotWithShape="0">
                <a:blip r:embed="rId3"/>
                <a:stretch>
                  <a:fillRect l="-836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168867" y="2116243"/>
                <a:ext cx="4070563" cy="656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3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dirty="0">
                            <a:latin typeface="Arial" pitchFamily="34" charset="0"/>
                            <a:cs typeface="Arial" pitchFamily="34" charset="0"/>
                          </a:rPr>
                          <m:t>8</m:t>
                        </m:r>
                        <m:r>
                          <m:rPr>
                            <m:nor/>
                          </m:rPr>
                          <a:rPr lang="en-US" sz="2000" i="1" dirty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aseline="30000" dirty="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3)(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3)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dirty="0">
                            <a:latin typeface="Arial" pitchFamily="34" charset="0"/>
                            <a:cs typeface="Arial" pitchFamily="34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sz="2000" i="1" dirty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 dirty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1" dirty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 dirty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dirty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Arial" pitchFamily="34" charset="0"/>
                            <a:cs typeface="Arial" pitchFamily="34" charset="0"/>
                          </a:rPr>
                          <m:t> 3 </m:t>
                        </m:r>
                      </m:den>
                    </m:f>
                  </m:oMath>
                </a14:m>
                <a:endParaRPr lang="en-US" sz="2000" dirty="0">
                  <a:latin typeface="Arial" pitchFamily="34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8867" y="2116243"/>
                <a:ext cx="4070563" cy="656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18840" y="2799246"/>
                <a:ext cx="9052560" cy="6569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US" sz="2000" i="1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ED1C24"/>
                        </a:solidFill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 3)(</a:t>
                </a:r>
                <a:r>
                  <a:rPr lang="en-US" sz="2000" i="1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ED1C24"/>
                        </a:solidFill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 3)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>
                        <a:latin typeface="Arial" pitchFamily="34" charset="0"/>
                        <a:cs typeface="Arial" pitchFamily="34" charset="0"/>
                      </a:rPr>
                      <m:t>•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 3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US" sz="2000" i="1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ED1C24"/>
                        </a:solidFill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 3)(</a:t>
                </a:r>
                <a:r>
                  <a:rPr lang="en-US" sz="2000" i="1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ED1C24"/>
                        </a:solidFill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 3)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>
                        <a:latin typeface="Arial" pitchFamily="34" charset="0"/>
                        <a:cs typeface="Arial" pitchFamily="34" charset="0"/>
                      </a:rPr>
                      <m:t>•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dirty="0">
                            <a:latin typeface="Arial" pitchFamily="34" charset="0"/>
                            <a:cs typeface="Arial" pitchFamily="34" charset="0"/>
                          </a:rPr>
                          <m:t>8</m:t>
                        </m:r>
                        <m:r>
                          <m:rPr>
                            <m:nor/>
                          </m:rPr>
                          <a:rPr lang="en-US" sz="2000" i="1" dirty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aseline="30000" dirty="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3)(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Cambria Math"/>
                            <a:ea typeface="Cambria Math"/>
                            <a:cs typeface="Arial" pitchFamily="34" charset="0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>
                            <a:latin typeface="Arial" pitchFamily="34" charset="0"/>
                            <a:cs typeface="Arial" pitchFamily="34" charset="0"/>
                          </a:rPr>
                          <m:t>3)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US" sz="2000" i="1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ED1C24"/>
                        </a:solidFill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 3)(</a:t>
                </a:r>
                <a:r>
                  <a:rPr lang="en-US" sz="2000" i="1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ED1C24"/>
                        </a:solidFill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 3)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>
                        <a:latin typeface="Arial" pitchFamily="34" charset="0"/>
                        <a:cs typeface="Arial" pitchFamily="34" charset="0"/>
                      </a:rPr>
                      <m:t>•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dirty="0">
                            <a:latin typeface="Arial" pitchFamily="34" charset="0"/>
                            <a:cs typeface="Arial" pitchFamily="34" charset="0"/>
                          </a:rPr>
                          <m:t>4</m:t>
                        </m:r>
                        <m:r>
                          <m:rPr>
                            <m:nor/>
                          </m:rPr>
                          <a:rPr lang="en-US" sz="2000" i="1" dirty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 dirty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1" dirty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 dirty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dirty="0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Arial" pitchFamily="34" charset="0"/>
                            <a:cs typeface="Arial" pitchFamily="34" charset="0"/>
                          </a:rPr>
                          <m:t> 3 </m:t>
                        </m:r>
                      </m:den>
                    </m:f>
                  </m:oMath>
                </a14:m>
                <a:endParaRPr lang="en-US" sz="2000" dirty="0">
                  <a:latin typeface="Arial" pitchFamily="34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840" y="2799246"/>
                <a:ext cx="9052560" cy="656975"/>
              </a:xfrm>
              <a:prstGeom prst="rect">
                <a:avLst/>
              </a:prstGeom>
              <a:blipFill>
                <a:blip r:embed="rId5"/>
                <a:stretch>
                  <a:fillRect l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869770" y="3465450"/>
                <a:ext cx="333929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6(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3)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8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4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3)</a:t>
                </a:r>
                <a:endParaRPr lang="en-US" sz="2000" dirty="0">
                  <a:latin typeface="Arial" pitchFamily="34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9770" y="3465450"/>
                <a:ext cx="3339297" cy="400110"/>
              </a:xfrm>
              <a:prstGeom prst="rect">
                <a:avLst/>
              </a:prstGeom>
              <a:blipFill>
                <a:blip r:embed="rId6"/>
                <a:stretch>
                  <a:fillRect l="-2007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908697" y="3915545"/>
                <a:ext cx="333929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6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18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8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4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12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endParaRPr lang="en-US" sz="2000" dirty="0">
                  <a:latin typeface="Arial" pitchFamily="34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8697" y="3915545"/>
                <a:ext cx="3339298" cy="400110"/>
              </a:xfrm>
              <a:prstGeom prst="rect">
                <a:avLst/>
              </a:prstGeom>
              <a:blipFill>
                <a:blip r:embed="rId7"/>
                <a:stretch>
                  <a:fillRect l="-1825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640830" y="4344839"/>
                <a:ext cx="228078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0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4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6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18</a:t>
                </a:r>
                <a:endParaRPr lang="en-US" sz="2000" dirty="0">
                  <a:latin typeface="Arial" pitchFamily="34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0830" y="4344839"/>
                <a:ext cx="2280785" cy="400110"/>
              </a:xfrm>
              <a:prstGeom prst="rect">
                <a:avLst/>
              </a:prstGeom>
              <a:blipFill>
                <a:blip r:embed="rId8"/>
                <a:stretch>
                  <a:fillRect l="-2674" t="-7692" r="-535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640829" y="4763312"/>
                <a:ext cx="228078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0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baseline="30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3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9</a:t>
                </a:r>
                <a:endParaRPr lang="en-US" sz="2000" dirty="0">
                  <a:latin typeface="Arial" pitchFamily="34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0829" y="4763312"/>
                <a:ext cx="2280785" cy="400110"/>
              </a:xfrm>
              <a:prstGeom prst="rect">
                <a:avLst/>
              </a:prstGeom>
              <a:blipFill>
                <a:blip r:embed="rId9"/>
                <a:stretch>
                  <a:fillRect l="-2674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640828" y="5163422"/>
                <a:ext cx="252145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0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(2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3)(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3)</a:t>
                </a:r>
                <a:endParaRPr lang="en-US" sz="2000" dirty="0">
                  <a:latin typeface="Arial" pitchFamily="34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0828" y="5163422"/>
                <a:ext cx="2521459" cy="400110"/>
              </a:xfrm>
              <a:prstGeom prst="rect">
                <a:avLst/>
              </a:prstGeom>
              <a:blipFill>
                <a:blip r:embed="rId10"/>
                <a:stretch>
                  <a:fillRect l="-2415" t="-6061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034462" y="5560566"/>
                <a:ext cx="333161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0    or    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0</a:t>
                </a:r>
                <a:endParaRPr lang="en-US" sz="2000" dirty="0">
                  <a:latin typeface="Arial" pitchFamily="34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4462" y="5560566"/>
                <a:ext cx="3331614" cy="400110"/>
              </a:xfrm>
              <a:prstGeom prst="rect">
                <a:avLst/>
              </a:prstGeom>
              <a:blipFill>
                <a:blip r:embed="rId11"/>
                <a:stretch>
                  <a:fillRect l="-2015" t="-6061" r="-1282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660611" y="5881655"/>
                <a:ext cx="2855831" cy="600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   or          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3</a:t>
                </a:r>
                <a:endParaRPr lang="en-US" sz="2000" dirty="0">
                  <a:latin typeface="Arial" pitchFamily="34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0611" y="5881655"/>
                <a:ext cx="2855831" cy="600614"/>
              </a:xfrm>
              <a:prstGeom prst="rect">
                <a:avLst/>
              </a:prstGeom>
              <a:blipFill>
                <a:blip r:embed="rId12"/>
                <a:stretch>
                  <a:fillRect l="-2132" r="-1706" b="-51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6">
            <a:extLst>
              <a:ext uri="{FF2B5EF4-FFF2-40B4-BE49-F238E27FC236}">
                <a16:creationId xmlns:a16="http://schemas.microsoft.com/office/drawing/2014/main" id="{CFC30712-CF6E-45FA-9471-ACAB95BE7ADD}"/>
              </a:ext>
            </a:extLst>
          </p:cNvPr>
          <p:cNvSpPr txBox="1"/>
          <p:nvPr/>
        </p:nvSpPr>
        <p:spPr>
          <a:xfrm>
            <a:off x="418840" y="894459"/>
            <a:ext cx="1558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ED1C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SOLUTION</a:t>
            </a:r>
            <a:endParaRPr lang="en-US" sz="1200" dirty="0">
              <a:solidFill>
                <a:srgbClr val="ED1C24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62287" y="1477851"/>
            <a:ext cx="3141454" cy="4745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1326975" y="3079269"/>
            <a:ext cx="650790" cy="15651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2235110" y="3205679"/>
            <a:ext cx="650790" cy="15651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3252951" y="3064356"/>
            <a:ext cx="650790" cy="15651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4051380" y="3099694"/>
            <a:ext cx="650790" cy="15651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5040681" y="3220875"/>
            <a:ext cx="650790" cy="15651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5733127" y="3220875"/>
            <a:ext cx="650790" cy="15651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6856951" y="3064356"/>
            <a:ext cx="650790" cy="15651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538698" y="3177953"/>
            <a:ext cx="650790" cy="156519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2995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29" grpId="0"/>
      <p:bldP spid="12" grpId="0"/>
      <p:bldP spid="13" grpId="0"/>
      <p:bldP spid="15" grpId="0"/>
      <p:bldP spid="16" grpId="0"/>
      <p:bldP spid="17" grpId="0"/>
      <p:bldP spid="21" grpId="0"/>
      <p:bldP spid="23" grpId="0"/>
      <p:bldP spid="24" grpId="0"/>
      <p:bldP spid="26" grpId="0"/>
      <p:bldP spid="14" grpId="0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10.66.3.82\art\ART_WORK_IN_PROCESS\46_Larson Text\Larson Powerpoint project\1_Source Files\Batch 4\Common Art\Arrow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33"/>
          <a:stretch/>
        </p:blipFill>
        <p:spPr bwMode="auto">
          <a:xfrm>
            <a:off x="256047" y="2000041"/>
            <a:ext cx="2828100" cy="3263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Isosceles Triangle 26"/>
          <p:cNvSpPr/>
          <p:nvPr/>
        </p:nvSpPr>
        <p:spPr>
          <a:xfrm rot="5400000">
            <a:off x="3200636" y="4933751"/>
            <a:ext cx="457200" cy="274320"/>
          </a:xfrm>
          <a:prstGeom prst="triangle">
            <a:avLst/>
          </a:prstGeom>
          <a:solidFill>
            <a:srgbClr val="D83236"/>
          </a:solidFill>
          <a:ln>
            <a:noFill/>
          </a:ln>
          <a:effectLst>
            <a:outerShdw blurRad="762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515165" y="4770604"/>
                <a:ext cx="8595360" cy="600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The apparent solution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3 is extraneous. So, the only solution is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5165" y="4770604"/>
                <a:ext cx="8595360" cy="600614"/>
              </a:xfrm>
              <a:prstGeom prst="rect">
                <a:avLst/>
              </a:prstGeom>
              <a:blipFill>
                <a:blip r:embed="rId3"/>
                <a:stretch>
                  <a:fillRect r="-284" b="-51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2" descr="\\10.66.3.82\art\ART_WORK_IN_PROCESS\46_Larson Text\Larson Powerpoint project\1_Source Files\Batch 3\Algebra_1\Algebra_1\03\alg1_ch03_PNGs\0304_Check Box_Page13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7720" y="24099"/>
            <a:ext cx="9034720" cy="4940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3537206" y="245075"/>
            <a:ext cx="101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99566" y="2000041"/>
            <a:ext cx="26130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You can also graph each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side of the equation and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find the 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-value where the</a:t>
            </a:r>
          </a:p>
          <a:p>
            <a:r>
              <a:rPr lang="en-US" sz="1600" dirty="0">
                <a:latin typeface="Arial" pitchFamily="34" charset="0"/>
                <a:cs typeface="Arial" pitchFamily="34" charset="0"/>
              </a:rPr>
              <a:t>graphs intersect.</a:t>
            </a:r>
          </a:p>
        </p:txBody>
      </p:sp>
      <p:pic>
        <p:nvPicPr>
          <p:cNvPr id="1027" name="Picture 3" descr="\\10.66.3.82\art\ART_WORK_IN_PROCESS\46_Larson Text\Larson Powerpoint project\1_Source Files\Batch 4\Common Art\ANOTHER-WAY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391" y="1703973"/>
            <a:ext cx="2103120" cy="212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meenu\batch4\algebra\07\Ch 07\hsalg2_t_0705_006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88" y="3133880"/>
            <a:ext cx="2613035" cy="1838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102996" y="490499"/>
                <a:ext cx="1869744" cy="6006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Check </a:t>
                </a:r>
                <a:r>
                  <a:rPr lang="en-US" sz="2000" b="1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1" i="0" smtClean="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1" i="0" smtClean="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: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2996" y="490499"/>
                <a:ext cx="1869744" cy="600614"/>
              </a:xfrm>
              <a:prstGeom prst="rect">
                <a:avLst/>
              </a:prstGeom>
              <a:blipFill>
                <a:blip r:embed="rId7"/>
                <a:stretch>
                  <a:fillRect l="-3257" b="-4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812845" y="608811"/>
                <a:ext cx="211540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Check </a:t>
                </a:r>
                <a:r>
                  <a:rPr lang="en-US" sz="2000" b="1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3:</a:t>
                </a: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2845" y="608811"/>
                <a:ext cx="2115407" cy="400110"/>
              </a:xfrm>
              <a:prstGeom prst="rect">
                <a:avLst/>
              </a:prstGeom>
              <a:blipFill>
                <a:blip r:embed="rId8"/>
                <a:stretch>
                  <a:fillRect l="-3170" t="-7576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829064" y="1036512"/>
                <a:ext cx="2956313" cy="8470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6</m:t>
                        </m:r>
                      </m:num>
                      <m:den>
                        <m:f>
                          <m:fPr>
                            <m:ctrlPr>
                              <a:rPr lang="en-US" sz="2000" i="1" baseline="-10000" smtClean="0">
                                <a:solidFill>
                                  <a:srgbClr val="ED1C24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000" b="0" i="0" baseline="-10000" smtClean="0">
                                <a:solidFill>
                                  <a:srgbClr val="ED1C24"/>
                                </a:solidFill>
                                <a:latin typeface="Arial" pitchFamily="34" charset="0"/>
                                <a:cs typeface="Arial" pitchFamily="34" charset="0"/>
                              </a:rPr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000" b="0" i="0" baseline="-10000" smtClean="0">
                                <a:solidFill>
                                  <a:srgbClr val="ED1C24"/>
                                </a:solidFill>
                                <a:latin typeface="Arial" pitchFamily="34" charset="0"/>
                                <a:cs typeface="Arial" pitchFamily="34" charset="0"/>
                              </a:rPr>
                              <m:t>2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8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b="0" i="1" baseline="-1000" smtClean="0">
                                    <a:solidFill>
                                      <a:srgbClr val="ED1C24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nor/>
                                  </m:rPr>
                                  <a:rPr lang="en-US" sz="2000" b="0" i="0" baseline="-1000" smtClean="0">
                                    <a:solidFill>
                                      <a:srgbClr val="ED1C24"/>
                                    </a:solidFill>
                                    <a:latin typeface="Arial" pitchFamily="34" charset="0"/>
                                    <a:cs typeface="Arial" pitchFamily="34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m:rPr>
                                    <m:nor/>
                                  </m:rPr>
                                  <a:rPr lang="en-US" sz="2000" b="0" i="0" baseline="-1000" smtClean="0">
                                    <a:solidFill>
                                      <a:srgbClr val="ED1C24"/>
                                    </a:solidFill>
                                    <a:latin typeface="Arial" pitchFamily="34" charset="0"/>
                                    <a:cs typeface="Arial" pitchFamily="34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  <m:r>
                          <m:rPr>
                            <m:nor/>
                          </m:rPr>
                          <a:rPr lang="en-US" sz="2000" b="0" i="0" baseline="70000" smtClean="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d>
                          <m:dPr>
                            <m:ctrlPr>
                              <a:rPr lang="en-US" sz="20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 baseline="-10000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nor/>
                                  </m:rPr>
                                  <a:rPr lang="en-US" sz="2000" b="0" i="0" baseline="-10000" smtClean="0">
                                    <a:solidFill>
                                      <a:srgbClr val="FF0000"/>
                                    </a:solidFill>
                                    <a:latin typeface="Arial" pitchFamily="34" charset="0"/>
                                    <a:cs typeface="Arial" pitchFamily="34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m:rPr>
                                    <m:nor/>
                                  </m:rPr>
                                  <a:rPr lang="en-US" sz="2000" b="0" i="0" baseline="-10000" smtClean="0">
                                    <a:solidFill>
                                      <a:srgbClr val="FF0000"/>
                                    </a:solidFill>
                                    <a:latin typeface="Arial" pitchFamily="34" charset="0"/>
                                    <a:cs typeface="Arial" pitchFamily="34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  <m:r>
                          <m:rPr>
                            <m:nor/>
                          </m:rPr>
                          <a:rPr lang="en-US" sz="2000" b="0" i="0" baseline="50000" smtClean="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a:rPr lang="en-US" sz="2000" i="1" dirty="0"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4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b="0" i="1" baseline="-1000" smtClean="0">
                                    <a:solidFill>
                                      <a:srgbClr val="ED1C24"/>
                                    </a:solidFill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nor/>
                                  </m:rPr>
                                  <a:rPr lang="en-US" sz="2000" b="0" i="0" baseline="-1000" smtClean="0">
                                    <a:solidFill>
                                      <a:srgbClr val="ED1C24"/>
                                    </a:solidFill>
                                    <a:latin typeface="Arial" pitchFamily="34" charset="0"/>
                                    <a:cs typeface="Arial" pitchFamily="34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m:rPr>
                                    <m:nor/>
                                  </m:rPr>
                                  <a:rPr lang="en-US" sz="2000" b="0" i="0" baseline="-1000" smtClean="0">
                                    <a:solidFill>
                                      <a:srgbClr val="ED1C24"/>
                                    </a:solidFill>
                                    <a:latin typeface="Arial" pitchFamily="34" charset="0"/>
                                    <a:cs typeface="Arial" pitchFamily="34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num>
                      <m:den>
                        <m:f>
                          <m:fPr>
                            <m:ctrlPr>
                              <a:rPr lang="en-US" sz="2000" i="1" baseline="-10000" smtClean="0">
                                <a:solidFill>
                                  <a:srgbClr val="ED1C24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000" b="0" i="0" baseline="-10000" smtClean="0">
                                <a:solidFill>
                                  <a:srgbClr val="ED1C24"/>
                                </a:solidFill>
                                <a:latin typeface="Arial" pitchFamily="34" charset="0"/>
                                <a:cs typeface="Arial" pitchFamily="34" charset="0"/>
                              </a:rPr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000" b="0" i="0" baseline="-10000" smtClean="0">
                                <a:solidFill>
                                  <a:srgbClr val="ED1C24"/>
                                </a:solidFill>
                                <a:latin typeface="Arial" pitchFamily="34" charset="0"/>
                                <a:cs typeface="Arial" pitchFamily="34" charset="0"/>
                              </a:rPr>
                              <m:t>2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sz="2000" b="0" i="0" smtClean="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9064" y="1036512"/>
                <a:ext cx="2956313" cy="84702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049422" y="2002980"/>
                <a:ext cx="2019202" cy="7430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6</m:t>
                        </m:r>
                      </m:num>
                      <m:den>
                        <m:r>
                          <a:rPr lang="en-US" sz="2000" i="1" dirty="0"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000" i="1" baseline="-1000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000" b="0" i="0" baseline="-10000" smtClean="0">
                                <a:solidFill>
                                  <a:schemeClr val="tx1"/>
                                </a:solidFill>
                                <a:latin typeface="Arial" pitchFamily="34" charset="0"/>
                                <a:cs typeface="Arial" pitchFamily="34" charset="0"/>
                              </a:rPr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000" b="0" i="0" baseline="-10000" smtClean="0">
                                <a:solidFill>
                                  <a:schemeClr val="tx1"/>
                                </a:solidFill>
                                <a:latin typeface="Arial" pitchFamily="34" charset="0"/>
                                <a:cs typeface="Arial" pitchFamily="34" charset="0"/>
                              </a:rPr>
                              <m:t>2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cs typeface="Arial" pitchFamily="34" charset="0"/>
                          </a:rPr>
                          <m:t>18</m:t>
                        </m:r>
                      </m:num>
                      <m:den>
                        <m:r>
                          <a:rPr lang="en-US" sz="2000" i="1" dirty="0"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000" b="0" i="1" baseline="-10000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000" b="0" i="0" baseline="-10000" dirty="0" smtClean="0">
                                <a:latin typeface="Arial" pitchFamily="34" charset="0"/>
                                <a:cs typeface="Arial" pitchFamily="34" charset="0"/>
                              </a:rPr>
                              <m:t>27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000" b="0" i="0" baseline="-10000" dirty="0" smtClean="0">
                                <a:latin typeface="Arial" pitchFamily="34" charset="0"/>
                                <a:cs typeface="Arial" pitchFamily="34" charset="0"/>
                              </a:rPr>
                              <m:t>4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6</m:t>
                        </m:r>
                      </m:num>
                      <m:den>
                        <m:f>
                          <m:fPr>
                            <m:ctrlPr>
                              <a:rPr lang="en-US" sz="2000" i="1" baseline="-1000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000" b="0" i="0" baseline="-10000" smtClean="0">
                                <a:solidFill>
                                  <a:schemeClr val="tx1"/>
                                </a:solidFill>
                                <a:latin typeface="Arial" pitchFamily="34" charset="0"/>
                                <a:cs typeface="Arial" pitchFamily="34" charset="0"/>
                              </a:rPr>
                              <m:t>9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000" b="0" i="0" baseline="-10000" smtClean="0">
                                <a:solidFill>
                                  <a:schemeClr val="tx1"/>
                                </a:solidFill>
                                <a:latin typeface="Arial" pitchFamily="34" charset="0"/>
                                <a:cs typeface="Arial" pitchFamily="34" charset="0"/>
                              </a:rPr>
                              <m:t>2</m:t>
                            </m:r>
                          </m:den>
                        </m:f>
                      </m:den>
                    </m:f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9422" y="2002980"/>
                <a:ext cx="2019202" cy="74308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952532" y="2918971"/>
                <a:ext cx="2019202" cy="6038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cs typeface="Arial" pitchFamily="34" charset="0"/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2532" y="2918971"/>
                <a:ext cx="2019202" cy="603883"/>
              </a:xfrm>
              <a:prstGeom prst="rect">
                <a:avLst/>
              </a:prstGeom>
              <a:blipFill>
                <a:blip r:embed="rId11"/>
                <a:stretch>
                  <a:fillRect b="-4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962483" y="3661760"/>
                <a:ext cx="176930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4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4  </a:t>
                </a:r>
                <a:endParaRPr lang="en-US" sz="32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83" y="3661760"/>
                <a:ext cx="1769304" cy="400110"/>
              </a:xfrm>
              <a:prstGeom prst="rect">
                <a:avLst/>
              </a:prstGeom>
              <a:blipFill>
                <a:blip r:embed="rId12"/>
                <a:stretch>
                  <a:fillRect t="-7692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7983053" y="1115806"/>
                <a:ext cx="3139193" cy="66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6</m:t>
                        </m:r>
                      </m:num>
                      <m:den>
                        <m:r>
                          <a:rPr lang="en-US" sz="2000" i="1" dirty="0" smtClean="0">
                            <a:solidFill>
                              <a:srgbClr val="ED1C24"/>
                            </a:solidFill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  <m:r>
                          <a:rPr lang="en-US" sz="2000" b="0" i="1" smtClean="0">
                            <a:solidFill>
                              <a:srgbClr val="ED1C24"/>
                            </a:solidFill>
                            <a:latin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8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sz="2000" i="1" dirty="0">
                                <a:solidFill>
                                  <a:srgbClr val="ED1C24"/>
                                </a:solidFill>
                                <a:latin typeface="Cambria Math"/>
                                <a:cs typeface="Arial" pitchFamily="34" charset="0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en-US" sz="2000" b="0" i="0" smtClean="0">
                                <a:solidFill>
                                  <a:srgbClr val="ED1C24"/>
                                </a:solidFill>
                                <a:latin typeface="Arial" pitchFamily="34" charset="0"/>
                                <a:cs typeface="Arial" pitchFamily="34" charset="0"/>
                              </a:rPr>
                              <m:t>3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sz="2000" b="0" i="0" baseline="30000" smtClean="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sz="2000" i="1" dirty="0">
                                <a:solidFill>
                                  <a:srgbClr val="ED1C24"/>
                                </a:solidFill>
                                <a:latin typeface="Cambria Math"/>
                                <a:cs typeface="Arial" pitchFamily="34" charset="0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en-US" sz="2000">
                                <a:solidFill>
                                  <a:srgbClr val="ED1C24"/>
                                </a:solidFill>
                                <a:latin typeface="Arial" pitchFamily="34" charset="0"/>
                                <a:cs typeface="Arial" pitchFamily="34" charset="0"/>
                              </a:rPr>
                              <m:t>3</m:t>
                            </m:r>
                          </m:e>
                        </m:d>
                        <m:r>
                          <m:rPr>
                            <m:nor/>
                          </m:rPr>
                          <a:rPr lang="en-US" sz="2000" b="0" i="0" baseline="26000" smtClean="0">
                            <a:latin typeface="Arial" pitchFamily="34" charset="0"/>
                            <a:cs typeface="Arial" pitchFamily="34" charset="0"/>
                          </a:rPr>
                          <m:t>2 </m:t>
                        </m:r>
                        <m:r>
                          <a:rPr lang="en-US" sz="2000" i="1" dirty="0"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Cambria Math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4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sz="2000" i="1" dirty="0">
                                <a:solidFill>
                                  <a:srgbClr val="ED1C24"/>
                                </a:solidFill>
                                <a:latin typeface="Cambria Math"/>
                                <a:cs typeface="Arial" pitchFamily="34" charset="0"/>
                              </a:rPr>
                              <m:t>−</m:t>
                            </m:r>
                            <m:r>
                              <m:rPr>
                                <m:nor/>
                              </m:rPr>
                              <a:rPr lang="en-US" sz="2000">
                                <a:solidFill>
                                  <a:srgbClr val="ED1C24"/>
                                </a:solidFill>
                                <a:latin typeface="Arial" pitchFamily="34" charset="0"/>
                                <a:cs typeface="Arial" pitchFamily="34" charset="0"/>
                              </a:rPr>
                              <m:t>3</m:t>
                            </m:r>
                          </m:e>
                        </m:d>
                      </m:num>
                      <m:den>
                        <m:r>
                          <a:rPr lang="en-US" sz="2000" i="1" dirty="0">
                            <a:solidFill>
                              <a:srgbClr val="ED1C24"/>
                            </a:solidFill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/>
                            <a:cs typeface="Arial" pitchFamily="34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3053" y="1115806"/>
                <a:ext cx="3139193" cy="66787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8678519" y="1105902"/>
            <a:ext cx="364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30109" y="1116739"/>
            <a:ext cx="400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381823" y="1973202"/>
            <a:ext cx="400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88196" y="2898713"/>
            <a:ext cx="400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8270439" y="1835141"/>
                <a:ext cx="2616675" cy="603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6</m:t>
                        </m:r>
                      </m:num>
                      <m:den>
                        <m:r>
                          <a:rPr lang="en-US" sz="2000" b="0" i="1" smtClean="0">
                            <a:solidFill>
                              <a:srgbClr val="ED1C24"/>
                            </a:solidFill>
                            <a:latin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en-US" sz="2000" i="1" dirty="0"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72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2000" i="1" dirty="0">
                            <a:latin typeface="Cambria Math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12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endParaRPr lang="en-US" sz="32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0439" y="1835141"/>
                <a:ext cx="2616675" cy="60375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8685544" y="1806817"/>
            <a:ext cx="3640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8967869" y="2482822"/>
            <a:ext cx="168381" cy="38489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9883746" y="2482822"/>
            <a:ext cx="259609" cy="38630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615079" y="2893640"/>
            <a:ext cx="38076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Division by zero is undefined.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50EE96-A479-4B29-9B82-ADCF7BAFD7EB}"/>
              </a:ext>
            </a:extLst>
          </p:cNvPr>
          <p:cNvSpPr txBox="1"/>
          <p:nvPr/>
        </p:nvSpPr>
        <p:spPr>
          <a:xfrm>
            <a:off x="5129627" y="3505618"/>
            <a:ext cx="5886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</a:t>
            </a:r>
            <a:endParaRPr lang="en-US" sz="4000" b="1" dirty="0">
              <a:solidFill>
                <a:srgbClr val="ED1C2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1C64A5-B384-43CC-A02D-786603234714}"/>
              </a:ext>
            </a:extLst>
          </p:cNvPr>
          <p:cNvSpPr txBox="1"/>
          <p:nvPr/>
        </p:nvSpPr>
        <p:spPr>
          <a:xfrm>
            <a:off x="10090990" y="1808331"/>
            <a:ext cx="5613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ED1C24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✘</a:t>
            </a:r>
            <a:endParaRPr lang="en-US" sz="3600" b="1" dirty="0">
              <a:solidFill>
                <a:srgbClr val="ED1C24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A1115EE-AF38-4591-AFEF-FAD2AE82BA60}"/>
              </a:ext>
            </a:extLst>
          </p:cNvPr>
          <p:cNvSpPr txBox="1"/>
          <p:nvPr/>
        </p:nvSpPr>
        <p:spPr>
          <a:xfrm>
            <a:off x="4618203" y="5420262"/>
            <a:ext cx="4954054" cy="102155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/>
              <a:t>Note:</a:t>
            </a:r>
            <a:r>
              <a:rPr lang="en-US" dirty="0"/>
              <a:t> </a:t>
            </a:r>
          </a:p>
          <a:p>
            <a:r>
              <a:rPr lang="en-US" dirty="0"/>
              <a:t>One of the </a:t>
            </a:r>
            <a:r>
              <a:rPr lang="en-US" b="1" i="1" dirty="0"/>
              <a:t>possible </a:t>
            </a:r>
            <a:r>
              <a:rPr lang="en-US" dirty="0"/>
              <a:t>solutions did </a:t>
            </a:r>
            <a:r>
              <a:rPr lang="en-US" b="1" i="1" dirty="0"/>
              <a:t>NOT </a:t>
            </a:r>
            <a:r>
              <a:rPr lang="en-US" dirty="0"/>
              <a:t>work here!</a:t>
            </a:r>
          </a:p>
          <a:p>
            <a:r>
              <a:rPr lang="en-US" b="1" i="1" dirty="0"/>
              <a:t>ALWAYS</a:t>
            </a:r>
            <a:r>
              <a:rPr lang="en-US" dirty="0"/>
              <a:t> check your answers!!!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15041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/>
      <p:bldP spid="26" grpId="0"/>
      <p:bldP spid="32" grpId="0"/>
      <p:bldP spid="33" grpId="0"/>
      <p:bldP spid="34" grpId="0"/>
      <p:bldP spid="35" grpId="0"/>
      <p:bldP spid="36" grpId="0"/>
      <p:bldP spid="20" grpId="0"/>
      <p:bldP spid="21" grpId="0"/>
      <p:bldP spid="22" grpId="0"/>
      <p:bldP spid="23" grpId="0"/>
      <p:bldP spid="24" grpId="0"/>
      <p:bldP spid="25" grpId="0"/>
      <p:bldP spid="12" grpId="0"/>
      <p:bldP spid="7" grpId="0"/>
      <p:bldP spid="8" grpId="0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4FB3D8F-E67C-4340-B99F-36E2E178D136}"/>
                  </a:ext>
                </a:extLst>
              </p:cNvPr>
              <p:cNvSpPr txBox="1"/>
              <p:nvPr/>
            </p:nvSpPr>
            <p:spPr>
              <a:xfrm>
                <a:off x="317500" y="393700"/>
                <a:ext cx="11518900" cy="6360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Review/Recap – Solving Rational Equations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000" dirty="0"/>
                  <a:t>Starting with a few </a:t>
                </a:r>
                <a:r>
                  <a:rPr lang="en-US" sz="2000" dirty="0" err="1"/>
                  <a:t>duhs</a:t>
                </a:r>
                <a:r>
                  <a:rPr lang="en-US" sz="2000" dirty="0"/>
                  <a:t> … sorry: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A rational expression is one polynomial divided by another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A rational equation is an equation (has an equals sign) that includes rational expression(s)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Factor: one thing that is multiplied by another</a:t>
                </a:r>
              </a:p>
              <a:p>
                <a:pPr marL="800100" lvl="1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Term: one thing that is added to/subtracted from another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/>
                  <a:t>We have two techniques for solving Rational Equations:</a:t>
                </a:r>
              </a:p>
              <a:p>
                <a:pPr marL="800100" lvl="1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dirty="0"/>
                  <a:t>Cross multiplication</a:t>
                </a:r>
              </a:p>
              <a:p>
                <a:pPr marL="1257300" lvl="2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Only works if just one fraction on each side: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endParaRPr lang="en-US" dirty="0"/>
              </a:p>
              <a:p>
                <a:pPr marL="1257300" lvl="2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Multiply each side by the denominator of the other</a:t>
                </a:r>
              </a:p>
              <a:p>
                <a:pPr marL="800100" lvl="1" indent="-342900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US" dirty="0"/>
                  <a:t>LCD</a:t>
                </a:r>
              </a:p>
              <a:p>
                <a:pPr marL="1257300" lvl="2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Use if can’t use </a:t>
                </a:r>
                <a:r>
                  <a:rPr lang="en-US"/>
                  <a:t>cross multiplication</a:t>
                </a:r>
              </a:p>
              <a:p>
                <a:pPr marL="1257300" lvl="2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Multiply every term by the LCD</a:t>
                </a:r>
              </a:p>
              <a:p>
                <a:pPr marL="1257300" lvl="2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Cancel common factors</a:t>
                </a:r>
              </a:p>
              <a:p>
                <a:pPr marL="1257300" lvl="2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Combine, simplify, solve!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4FB3D8F-E67C-4340-B99F-36E2E178D1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500" y="393700"/>
                <a:ext cx="11518900" cy="6360716"/>
              </a:xfrm>
              <a:prstGeom prst="rect">
                <a:avLst/>
              </a:prstGeom>
              <a:blipFill>
                <a:blip r:embed="rId2"/>
                <a:stretch>
                  <a:fillRect l="-529" t="-575" b="-5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301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723B0-2FBE-40BF-AB01-5454010BF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C978C2-0B8D-42AC-A984-F09BBFD51437}"/>
              </a:ext>
            </a:extLst>
          </p:cNvPr>
          <p:cNvSpPr txBox="1"/>
          <p:nvPr/>
        </p:nvSpPr>
        <p:spPr>
          <a:xfrm>
            <a:off x="957714" y="1963554"/>
            <a:ext cx="82681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Pg</a:t>
            </a:r>
            <a:r>
              <a:rPr lang="en-US" sz="2800" dirty="0"/>
              <a:t> 396, #15-30</a:t>
            </a:r>
          </a:p>
        </p:txBody>
      </p:sp>
    </p:spTree>
    <p:extLst>
      <p:ext uri="{BB962C8B-B14F-4D97-AF65-F5344CB8AC3E}">
        <p14:creationId xmlns:p14="http://schemas.microsoft.com/office/powerpoint/2010/main" val="1120459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3765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en-US" sz="4400" b="1" dirty="0"/>
              <a:t>LESSON 7. 5a</a:t>
            </a:r>
          </a:p>
          <a:p>
            <a:pPr algn="ctr">
              <a:lnSpc>
                <a:spcPct val="250000"/>
              </a:lnSpc>
            </a:pPr>
            <a:r>
              <a:rPr lang="en-US" sz="2800" b="1" dirty="0"/>
              <a:t>Solving Rational Equations</a:t>
            </a:r>
          </a:p>
          <a:p>
            <a:pPr algn="ctr">
              <a:lnSpc>
                <a:spcPct val="250000"/>
              </a:lnSpc>
            </a:pPr>
            <a:r>
              <a:rPr lang="en-US" sz="2800" b="1" dirty="0"/>
              <a:t>by Using the LCD</a:t>
            </a:r>
          </a:p>
        </p:txBody>
      </p:sp>
    </p:spTree>
    <p:extLst>
      <p:ext uri="{BB962C8B-B14F-4D97-AF65-F5344CB8AC3E}">
        <p14:creationId xmlns:p14="http://schemas.microsoft.com/office/powerpoint/2010/main" val="993717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2057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b="1" dirty="0"/>
              <a:t>Today you will: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Solve rational equations by using LCD</a:t>
            </a:r>
          </a:p>
          <a:p>
            <a:pPr marL="285750" indent="-285750">
              <a:lnSpc>
                <a:spcPct val="250000"/>
              </a:lnSpc>
              <a:buFont typeface="Arial" panose="020B0604020202020204" pitchFamily="34" charset="0"/>
              <a:buChar char="•"/>
            </a:pPr>
            <a:r>
              <a:rPr lang="en-US" dirty="0"/>
              <a:t>Practice using English to describe math processes and equations</a:t>
            </a:r>
          </a:p>
        </p:txBody>
      </p:sp>
    </p:spTree>
    <p:extLst>
      <p:ext uri="{BB962C8B-B14F-4D97-AF65-F5344CB8AC3E}">
        <p14:creationId xmlns:p14="http://schemas.microsoft.com/office/powerpoint/2010/main" val="1167889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A40F48-6CB9-4C9F-97DF-9AA45F0ECB37}"/>
              </a:ext>
            </a:extLst>
          </p:cNvPr>
          <p:cNvSpPr txBox="1"/>
          <p:nvPr/>
        </p:nvSpPr>
        <p:spPr>
          <a:xfrm>
            <a:off x="1251284" y="637674"/>
            <a:ext cx="9577137" cy="4412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</a:pPr>
            <a:r>
              <a:rPr lang="en-US" b="1" dirty="0"/>
              <a:t>Core Vocabulary: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Rational equation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LCM – Lowest Common Multiple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LCD – Lowest Common Denominator (LCM for the denominators)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Prior Vocabulary: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Factor – one thing multiplied by another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Term – one thing added to (or subtracted from) another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250000"/>
              </a:lnSpc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EFB98DA-6B92-4ADB-B784-63D29F3933AD}"/>
                  </a:ext>
                </a:extLst>
              </p:cNvPr>
              <p:cNvSpPr txBox="1"/>
              <p:nvPr/>
            </p:nvSpPr>
            <p:spPr>
              <a:xfrm>
                <a:off x="1973179" y="3489159"/>
                <a:ext cx="3248527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Factor = multiplied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b="0" dirty="0"/>
                  <a:t>consider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</m:t>
                    </m:r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 are factors</a:t>
                </a:r>
              </a:p>
              <a:p>
                <a:endParaRPr lang="en-US" dirty="0"/>
              </a:p>
              <a:p>
                <a:r>
                  <a:rPr lang="en-US" dirty="0"/>
                  <a:t>Term = added/subtracted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dirty="0"/>
                  <a:t>consider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𝑎𝑏</m:t>
                    </m:r>
                  </m:oMath>
                </a14:m>
                <a:r>
                  <a:rPr lang="en-US" dirty="0"/>
                  <a:t> and </a:t>
                </a:r>
                <a:r>
                  <a:rPr lang="en-US" dirty="0">
                    <a:solidFill>
                      <a:schemeClr val="accent6"/>
                    </a:solidFill>
                  </a:rPr>
                  <a:t>1</a:t>
                </a:r>
                <a:r>
                  <a:rPr lang="en-US" dirty="0"/>
                  <a:t> are terms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EFB98DA-6B92-4ADB-B784-63D29F3933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3179" y="3489159"/>
                <a:ext cx="3248527" cy="2308324"/>
              </a:xfrm>
              <a:prstGeom prst="rect">
                <a:avLst/>
              </a:prstGeom>
              <a:blipFill>
                <a:blip r:embed="rId2"/>
                <a:stretch>
                  <a:fillRect l="-1689" t="-13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073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FB3D8F-E67C-4340-B99F-36E2E178D136}"/>
              </a:ext>
            </a:extLst>
          </p:cNvPr>
          <p:cNvSpPr txBox="1"/>
          <p:nvPr/>
        </p:nvSpPr>
        <p:spPr>
          <a:xfrm>
            <a:off x="317500" y="393700"/>
            <a:ext cx="11518900" cy="3958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Review/Recap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dirty="0"/>
              <a:t>Yesterday we saw how to solve a rational equation using </a:t>
            </a:r>
            <a:r>
              <a:rPr lang="en-US" b="1" i="1" dirty="0"/>
              <a:t>Cross Multiplication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IMPORTANT: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Can only be a single fraction on the left…</a:t>
            </a:r>
          </a:p>
          <a:p>
            <a:pPr marL="12001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…and a single fraction on the right.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Multiple each side by the denominator from the other side.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b="1" i="1" dirty="0"/>
              <a:t>ALWAYS</a:t>
            </a:r>
            <a:r>
              <a:rPr lang="en-US" dirty="0"/>
              <a:t> check your answer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Today we will see why!!!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16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AB37B748-13CC-434F-A182-7A82C6FD8A0D}"/>
              </a:ext>
            </a:extLst>
          </p:cNvPr>
          <p:cNvSpPr/>
          <p:nvPr/>
        </p:nvSpPr>
        <p:spPr>
          <a:xfrm>
            <a:off x="3801979" y="2991853"/>
            <a:ext cx="417095" cy="328863"/>
          </a:xfrm>
          <a:prstGeom prst="ellipse">
            <a:avLst/>
          </a:prstGeom>
          <a:solidFill>
            <a:srgbClr val="FFFF00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2E666DC-96B1-44C0-A510-2DD044FBF1F0}"/>
                  </a:ext>
                </a:extLst>
              </p:cNvPr>
              <p:cNvSpPr txBox="1"/>
              <p:nvPr/>
            </p:nvSpPr>
            <p:spPr>
              <a:xfrm>
                <a:off x="272716" y="336884"/>
                <a:ext cx="11558337" cy="4485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When can we use </a:t>
                </a:r>
                <a:r>
                  <a:rPr lang="en-US" b="1" i="1" dirty="0"/>
                  <a:t>Cross Multiplication</a:t>
                </a:r>
                <a:r>
                  <a:rPr lang="en-US" dirty="0"/>
                  <a:t>?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b="1" i="1" dirty="0"/>
                  <a:t> ONLY</a:t>
                </a:r>
                <a:r>
                  <a:rPr lang="en-US" dirty="0"/>
                  <a:t> when the equation is one fraction equals another…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…when there is only one fraction on the left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…and only one fraction on the right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Looks basically like this:</a:t>
                </a:r>
              </a:p>
              <a:p>
                <a:pPr>
                  <a:lnSpc>
                    <a:spcPct val="200000"/>
                  </a:lnSpc>
                </a:pPr>
                <a:r>
                  <a:rPr lang="en-US" dirty="0"/>
                  <a:t>So … what do we if there is another term on either (or both) side?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What if we have something like: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endParaRPr lang="en-US" dirty="0"/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We </a:t>
                </a:r>
                <a:r>
                  <a:rPr lang="en-US" b="1" i="1" dirty="0"/>
                  <a:t>CANNOT</a:t>
                </a:r>
                <a:r>
                  <a:rPr lang="en-US" dirty="0"/>
                  <a:t> use cross multiplication … </a:t>
                </a:r>
              </a:p>
              <a:p>
                <a:pPr marL="285750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Wouldn’t it be nice to just “get rid of” the denominators?</a:t>
                </a:r>
              </a:p>
              <a:p>
                <a:pPr marL="742950" lvl="1" indent="-28575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Isn’t that basically what we’re doing when we cross multiply?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82E666DC-96B1-44C0-A510-2DD044FBF1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716" y="336884"/>
                <a:ext cx="11558337" cy="4485202"/>
              </a:xfrm>
              <a:prstGeom prst="rect">
                <a:avLst/>
              </a:prstGeom>
              <a:blipFill>
                <a:blip r:embed="rId2"/>
                <a:stretch>
                  <a:fillRect l="-475" t="-6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75D73DE-AF14-440B-B175-6B46E5681C7B}"/>
                  </a:ext>
                </a:extLst>
              </p:cNvPr>
              <p:cNvSpPr/>
              <p:nvPr/>
            </p:nvSpPr>
            <p:spPr>
              <a:xfrm>
                <a:off x="2825899" y="1846242"/>
                <a:ext cx="813171" cy="5666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75D73DE-AF14-440B-B175-6B46E5681C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5899" y="1846242"/>
                <a:ext cx="813171" cy="5666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9E962125-965A-4F67-945A-0A3F19305628}"/>
              </a:ext>
            </a:extLst>
          </p:cNvPr>
          <p:cNvSpPr/>
          <p:nvPr/>
        </p:nvSpPr>
        <p:spPr>
          <a:xfrm>
            <a:off x="4235366" y="3452880"/>
            <a:ext cx="38175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because the left side has an extra term</a:t>
            </a:r>
          </a:p>
        </p:txBody>
      </p:sp>
    </p:spTree>
    <p:extLst>
      <p:ext uri="{BB962C8B-B14F-4D97-AF65-F5344CB8AC3E}">
        <p14:creationId xmlns:p14="http://schemas.microsoft.com/office/powerpoint/2010/main" val="45593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val 33">
            <a:extLst>
              <a:ext uri="{FF2B5EF4-FFF2-40B4-BE49-F238E27FC236}">
                <a16:creationId xmlns:a16="http://schemas.microsoft.com/office/drawing/2014/main" id="{ABD24479-74C4-4DA3-A147-CA3B0B317411}"/>
              </a:ext>
            </a:extLst>
          </p:cNvPr>
          <p:cNvSpPr/>
          <p:nvPr/>
        </p:nvSpPr>
        <p:spPr>
          <a:xfrm>
            <a:off x="818147" y="1015299"/>
            <a:ext cx="450032" cy="71564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6E74F5B-895F-42B6-AAEC-1736F11C8646}"/>
                  </a:ext>
                </a:extLst>
              </p:cNvPr>
              <p:cNvSpPr txBox="1"/>
              <p:nvPr/>
            </p:nvSpPr>
            <p:spPr>
              <a:xfrm>
                <a:off x="1620254" y="1042737"/>
                <a:ext cx="2799348" cy="6183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       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      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6E74F5B-895F-42B6-AAEC-1736F11C86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0254" y="1042737"/>
                <a:ext cx="2799348" cy="61837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3E60C17D-481F-4917-AB61-1918E8A8FE19}"/>
                  </a:ext>
                </a:extLst>
              </p:cNvPr>
              <p:cNvSpPr/>
              <p:nvPr/>
            </p:nvSpPr>
            <p:spPr>
              <a:xfrm>
                <a:off x="1856416" y="1195524"/>
                <a:ext cx="49622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3E60C17D-481F-4917-AB61-1918E8A8FE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6416" y="1195524"/>
                <a:ext cx="496225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DC406963-C2A8-470F-B876-C9FFF518E529}"/>
                  </a:ext>
                </a:extLst>
              </p:cNvPr>
              <p:cNvSpPr/>
              <p:nvPr/>
            </p:nvSpPr>
            <p:spPr>
              <a:xfrm>
                <a:off x="2800969" y="1188641"/>
                <a:ext cx="4962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DC406963-C2A8-470F-B876-C9FFF518E5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0969" y="1188641"/>
                <a:ext cx="49622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B209F28-5F88-4DC6-A1BB-13944B8B6AD6}"/>
                  </a:ext>
                </a:extLst>
              </p:cNvPr>
              <p:cNvSpPr/>
              <p:nvPr/>
            </p:nvSpPr>
            <p:spPr>
              <a:xfrm>
                <a:off x="3649270" y="1197800"/>
                <a:ext cx="49622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4B209F28-5F88-4DC6-A1BB-13944B8B6A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9270" y="1197800"/>
                <a:ext cx="496225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A489D386-0EC9-40B7-8B45-BEC21572D55F}"/>
              </a:ext>
            </a:extLst>
          </p:cNvPr>
          <p:cNvSpPr txBox="1"/>
          <p:nvPr/>
        </p:nvSpPr>
        <p:spPr>
          <a:xfrm>
            <a:off x="296779" y="336884"/>
            <a:ext cx="11534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Watch this…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9CEF45A-F0BC-404B-BCA7-25A98FDD93BD}"/>
                  </a:ext>
                </a:extLst>
              </p:cNvPr>
              <p:cNvSpPr txBox="1"/>
              <p:nvPr/>
            </p:nvSpPr>
            <p:spPr>
              <a:xfrm>
                <a:off x="433140" y="1042737"/>
                <a:ext cx="1267326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9CEF45A-F0BC-404B-BCA7-25A98FDD93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140" y="1042737"/>
                <a:ext cx="1267326" cy="63478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1DAC7AB1-0ECE-4119-9C6A-898DCE642971}"/>
              </a:ext>
            </a:extLst>
          </p:cNvPr>
          <p:cNvSpPr txBox="1"/>
          <p:nvPr/>
        </p:nvSpPr>
        <p:spPr>
          <a:xfrm>
            <a:off x="2231859" y="2583724"/>
            <a:ext cx="2181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is the LCD?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2C0099F-6895-4F90-949A-CE58B0372122}"/>
                  </a:ext>
                </a:extLst>
              </p:cNvPr>
              <p:cNvSpPr txBox="1"/>
              <p:nvPr/>
            </p:nvSpPr>
            <p:spPr>
              <a:xfrm>
                <a:off x="3864144" y="2583724"/>
                <a:ext cx="3930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2C0099F-6895-4F90-949A-CE58B03721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4144" y="2583724"/>
                <a:ext cx="393032" cy="369332"/>
              </a:xfrm>
              <a:prstGeom prst="rect">
                <a:avLst/>
              </a:prstGeom>
              <a:blipFill>
                <a:blip r:embed="rId7"/>
                <a:stretch>
                  <a:fillRect r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21111839-1CF7-4BD4-BCA3-A7982DA9F7D0}"/>
              </a:ext>
            </a:extLst>
          </p:cNvPr>
          <p:cNvSpPr txBox="1"/>
          <p:nvPr/>
        </p:nvSpPr>
        <p:spPr>
          <a:xfrm>
            <a:off x="2231859" y="1826872"/>
            <a:ext cx="16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multiply every </a:t>
            </a:r>
            <a:r>
              <a:rPr lang="en-US" sz="1400" b="1" i="1" dirty="0">
                <a:solidFill>
                  <a:srgbClr val="FF0000"/>
                </a:solidFill>
              </a:rPr>
              <a:t>TERM</a:t>
            </a:r>
            <a:r>
              <a:rPr lang="en-US" sz="1400" dirty="0">
                <a:solidFill>
                  <a:srgbClr val="FF0000"/>
                </a:solidFill>
              </a:rPr>
              <a:t> by the LCD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BFB0F6F-1944-4D94-A9BA-C28746959476}"/>
                  </a:ext>
                </a:extLst>
              </p:cNvPr>
              <p:cNvSpPr txBox="1"/>
              <p:nvPr/>
            </p:nvSpPr>
            <p:spPr>
              <a:xfrm>
                <a:off x="4335378" y="1042737"/>
                <a:ext cx="2799348" cy="6183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BFB0F6F-1944-4D94-A9BA-C287469594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5378" y="1042737"/>
                <a:ext cx="2799348" cy="61837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C0672CA4-DF12-40D5-8DE3-789F1F836FE7}"/>
              </a:ext>
            </a:extLst>
          </p:cNvPr>
          <p:cNvSpPr txBox="1"/>
          <p:nvPr/>
        </p:nvSpPr>
        <p:spPr>
          <a:xfrm>
            <a:off x="4939966" y="1826872"/>
            <a:ext cx="19310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simplify: in each </a:t>
            </a:r>
            <a:r>
              <a:rPr lang="en-US" sz="1400" b="1" i="1" dirty="0">
                <a:solidFill>
                  <a:srgbClr val="FF0000"/>
                </a:solidFill>
              </a:rPr>
              <a:t>TERM</a:t>
            </a:r>
            <a:r>
              <a:rPr lang="en-US" sz="1400" dirty="0">
                <a:solidFill>
                  <a:srgbClr val="FF0000"/>
                </a:solidFill>
              </a:rPr>
              <a:t>, cancel common factors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0632338-B5F0-4F89-82D4-A980A945130F}"/>
              </a:ext>
            </a:extLst>
          </p:cNvPr>
          <p:cNvCxnSpPr/>
          <p:nvPr/>
        </p:nvCxnSpPr>
        <p:spPr>
          <a:xfrm flipV="1">
            <a:off x="6554208" y="1324223"/>
            <a:ext cx="224590" cy="160421"/>
          </a:xfrm>
          <a:prstGeom prst="line">
            <a:avLst/>
          </a:prstGeom>
          <a:ln w="31750">
            <a:solidFill>
              <a:srgbClr val="006C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CD7BB14-1C55-4FB6-AB83-CE742881D8DA}"/>
              </a:ext>
            </a:extLst>
          </p:cNvPr>
          <p:cNvCxnSpPr/>
          <p:nvPr/>
        </p:nvCxnSpPr>
        <p:spPr>
          <a:xfrm flipV="1">
            <a:off x="5117434" y="1484648"/>
            <a:ext cx="224590" cy="160421"/>
          </a:xfrm>
          <a:prstGeom prst="line">
            <a:avLst/>
          </a:prstGeom>
          <a:ln w="31750">
            <a:solidFill>
              <a:srgbClr val="006C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F93B72A-9ACD-4DBA-9583-DC2AA57B107A}"/>
              </a:ext>
            </a:extLst>
          </p:cNvPr>
          <p:cNvCxnSpPr/>
          <p:nvPr/>
        </p:nvCxnSpPr>
        <p:spPr>
          <a:xfrm flipV="1">
            <a:off x="5981701" y="1484647"/>
            <a:ext cx="224590" cy="160421"/>
          </a:xfrm>
          <a:prstGeom prst="line">
            <a:avLst/>
          </a:prstGeom>
          <a:ln w="31750">
            <a:solidFill>
              <a:srgbClr val="006C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1CDD80E-841B-49DD-9E42-A5305586D4FC}"/>
              </a:ext>
            </a:extLst>
          </p:cNvPr>
          <p:cNvCxnSpPr/>
          <p:nvPr/>
        </p:nvCxnSpPr>
        <p:spPr>
          <a:xfrm flipV="1">
            <a:off x="6845968" y="1484646"/>
            <a:ext cx="224590" cy="160421"/>
          </a:xfrm>
          <a:prstGeom prst="line">
            <a:avLst/>
          </a:prstGeom>
          <a:ln w="31750">
            <a:solidFill>
              <a:srgbClr val="006C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03B56DF-448B-4C25-B2A1-1870E039EE43}"/>
              </a:ext>
            </a:extLst>
          </p:cNvPr>
          <p:cNvCxnSpPr/>
          <p:nvPr/>
        </p:nvCxnSpPr>
        <p:spPr>
          <a:xfrm flipV="1">
            <a:off x="4771524" y="1324225"/>
            <a:ext cx="224590" cy="160421"/>
          </a:xfrm>
          <a:prstGeom prst="line">
            <a:avLst/>
          </a:prstGeom>
          <a:ln w="31750">
            <a:solidFill>
              <a:srgbClr val="006C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0F706D2-9D7C-478A-B7E3-42AD04337E11}"/>
              </a:ext>
            </a:extLst>
          </p:cNvPr>
          <p:cNvCxnSpPr/>
          <p:nvPr/>
        </p:nvCxnSpPr>
        <p:spPr>
          <a:xfrm flipV="1">
            <a:off x="5581651" y="1324224"/>
            <a:ext cx="224590" cy="160421"/>
          </a:xfrm>
          <a:prstGeom prst="line">
            <a:avLst/>
          </a:prstGeom>
          <a:ln w="31750">
            <a:solidFill>
              <a:srgbClr val="006C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A0B669F-1D3B-468B-965D-3181FA4F9C0B}"/>
                  </a:ext>
                </a:extLst>
              </p:cNvPr>
              <p:cNvSpPr txBox="1"/>
              <p:nvPr/>
            </p:nvSpPr>
            <p:spPr>
              <a:xfrm>
                <a:off x="7034467" y="1195704"/>
                <a:ext cx="24624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5∙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15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∙4=5∙7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A0B669F-1D3B-468B-965D-3181FA4F9C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34467" y="1195704"/>
                <a:ext cx="2462457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7C837F2-63C2-4885-89D7-F87DA1FB7E2C}"/>
                  </a:ext>
                </a:extLst>
              </p:cNvPr>
              <p:cNvSpPr txBox="1"/>
              <p:nvPr/>
            </p:nvSpPr>
            <p:spPr>
              <a:xfrm>
                <a:off x="9345537" y="1195524"/>
                <a:ext cx="19310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accent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47C837F2-63C2-4885-89D7-F87DA1FB7E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5537" y="1195524"/>
                <a:ext cx="1931070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DFF1E764-D7C0-4A0D-8937-1C38ADB80B85}"/>
              </a:ext>
            </a:extLst>
          </p:cNvPr>
          <p:cNvSpPr txBox="1"/>
          <p:nvPr/>
        </p:nvSpPr>
        <p:spPr>
          <a:xfrm>
            <a:off x="9592176" y="1826872"/>
            <a:ext cx="2006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now this is MUCH easier to work with isn’t it?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F977889-AF03-4B3C-AF0B-7EF938F5255F}"/>
              </a:ext>
            </a:extLst>
          </p:cNvPr>
          <p:cNvSpPr/>
          <p:nvPr/>
        </p:nvSpPr>
        <p:spPr>
          <a:xfrm>
            <a:off x="417776" y="1058779"/>
            <a:ext cx="1282690" cy="64008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40B8112-D759-4E3E-919D-F75212EFD6D6}"/>
              </a:ext>
            </a:extLst>
          </p:cNvPr>
          <p:cNvSpPr/>
          <p:nvPr/>
        </p:nvSpPr>
        <p:spPr>
          <a:xfrm>
            <a:off x="1942099" y="1042737"/>
            <a:ext cx="2481508" cy="64008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BDBACE7-29F0-4877-9B47-72D820518689}"/>
              </a:ext>
            </a:extLst>
          </p:cNvPr>
          <p:cNvSpPr/>
          <p:nvPr/>
        </p:nvSpPr>
        <p:spPr>
          <a:xfrm>
            <a:off x="4645511" y="1042737"/>
            <a:ext cx="2425047" cy="64008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46FB4F5-2626-4912-90D2-4590E012F211}"/>
              </a:ext>
            </a:extLst>
          </p:cNvPr>
          <p:cNvSpPr/>
          <p:nvPr/>
        </p:nvSpPr>
        <p:spPr>
          <a:xfrm>
            <a:off x="7359319" y="1045467"/>
            <a:ext cx="2002260" cy="64008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A91DDF5-0210-4C94-88D8-EEA9F815079D}"/>
              </a:ext>
            </a:extLst>
          </p:cNvPr>
          <p:cNvSpPr/>
          <p:nvPr/>
        </p:nvSpPr>
        <p:spPr>
          <a:xfrm>
            <a:off x="9672077" y="1040176"/>
            <a:ext cx="1396976" cy="64008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4E3DE63-815E-4DAD-90C4-CDFCE845E003}"/>
              </a:ext>
            </a:extLst>
          </p:cNvPr>
          <p:cNvCxnSpPr>
            <a:cxnSpLocks/>
          </p:cNvCxnSpPr>
          <p:nvPr/>
        </p:nvCxnSpPr>
        <p:spPr>
          <a:xfrm>
            <a:off x="1958141" y="1500688"/>
            <a:ext cx="2737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A862712-9609-447B-9DBB-AEF511D64E14}"/>
              </a:ext>
            </a:extLst>
          </p:cNvPr>
          <p:cNvCxnSpPr>
            <a:cxnSpLocks/>
          </p:cNvCxnSpPr>
          <p:nvPr/>
        </p:nvCxnSpPr>
        <p:spPr>
          <a:xfrm>
            <a:off x="2896599" y="1500686"/>
            <a:ext cx="2737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9420DF8A-D773-412C-891B-21EA8D34B833}"/>
              </a:ext>
            </a:extLst>
          </p:cNvPr>
          <p:cNvCxnSpPr>
            <a:cxnSpLocks/>
          </p:cNvCxnSpPr>
          <p:nvPr/>
        </p:nvCxnSpPr>
        <p:spPr>
          <a:xfrm>
            <a:off x="3746826" y="1500684"/>
            <a:ext cx="2737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2E838612-2ED7-4832-A788-6E88769A0952}"/>
              </a:ext>
            </a:extLst>
          </p:cNvPr>
          <p:cNvSpPr txBox="1"/>
          <p:nvPr/>
        </p:nvSpPr>
        <p:spPr>
          <a:xfrm>
            <a:off x="417776" y="1829603"/>
            <a:ext cx="12826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BUMMER! Can’t use cross multiplication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F9C64C6-CA66-41A0-9479-50B707D2116A}"/>
              </a:ext>
            </a:extLst>
          </p:cNvPr>
          <p:cNvSpPr txBox="1"/>
          <p:nvPr/>
        </p:nvSpPr>
        <p:spPr>
          <a:xfrm>
            <a:off x="2104528" y="3328952"/>
            <a:ext cx="6871030" cy="2553891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/>
              <a:t>What did we do?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Found the LCD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Multiplied every term by the LCD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Note we did not multiply it out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…we just put in the LCD, showing it multiplied to every term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Cancelled common factors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*THEN* did the multiplication for each term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…now just solve using normal algebra steps!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9EAE2B6-A27F-4057-9610-573A8C6E7A12}"/>
              </a:ext>
            </a:extLst>
          </p:cNvPr>
          <p:cNvSpPr/>
          <p:nvPr/>
        </p:nvSpPr>
        <p:spPr>
          <a:xfrm>
            <a:off x="148669" y="847499"/>
            <a:ext cx="1569117" cy="1718035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9CD6638-34C6-4FC6-9784-D2230050E7F7}"/>
              </a:ext>
            </a:extLst>
          </p:cNvPr>
          <p:cNvSpPr/>
          <p:nvPr/>
        </p:nvSpPr>
        <p:spPr>
          <a:xfrm>
            <a:off x="4465486" y="847719"/>
            <a:ext cx="2669240" cy="1718035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684BB69-D63E-45BC-81C1-8B45EA9DB876}"/>
              </a:ext>
            </a:extLst>
          </p:cNvPr>
          <p:cNvSpPr/>
          <p:nvPr/>
        </p:nvSpPr>
        <p:spPr>
          <a:xfrm>
            <a:off x="7089296" y="847938"/>
            <a:ext cx="2319091" cy="1718035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94F443B-E4AA-4201-A7DB-CFDB01C688C2}"/>
              </a:ext>
            </a:extLst>
          </p:cNvPr>
          <p:cNvSpPr/>
          <p:nvPr/>
        </p:nvSpPr>
        <p:spPr>
          <a:xfrm>
            <a:off x="9439773" y="847500"/>
            <a:ext cx="2319091" cy="1718035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0700EDD-B550-4822-ADA3-E96E4E95C0BB}"/>
              </a:ext>
            </a:extLst>
          </p:cNvPr>
          <p:cNvSpPr/>
          <p:nvPr/>
        </p:nvSpPr>
        <p:spPr>
          <a:xfrm>
            <a:off x="1740102" y="847500"/>
            <a:ext cx="2706646" cy="1736224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D1CF66D-619C-4236-ACFE-5A66292B2BAA}"/>
              </a:ext>
            </a:extLst>
          </p:cNvPr>
          <p:cNvSpPr/>
          <p:nvPr/>
        </p:nvSpPr>
        <p:spPr>
          <a:xfrm>
            <a:off x="1969399" y="2626379"/>
            <a:ext cx="2706646" cy="45021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0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6" grpId="0"/>
      <p:bldP spid="30" grpId="0"/>
      <p:bldP spid="31" grpId="0"/>
      <p:bldP spid="32" grpId="0"/>
      <p:bldP spid="3" grpId="0"/>
      <p:bldP spid="7" grpId="0"/>
      <p:bldP spid="8" grpId="0"/>
      <p:bldP spid="9" grpId="0"/>
      <p:bldP spid="17" grpId="0"/>
      <p:bldP spid="18" grpId="0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33" grpId="0"/>
      <p:bldP spid="35" grpId="0" animBg="1"/>
      <p:bldP spid="36" grpId="0" animBg="1"/>
      <p:bldP spid="36" grpId="1" animBg="1"/>
      <p:bldP spid="38" grpId="0" animBg="1"/>
      <p:bldP spid="38" grpId="1" animBg="1"/>
      <p:bldP spid="38" grpId="2" animBg="1"/>
      <p:bldP spid="38" grpId="3" animBg="1"/>
      <p:bldP spid="39" grpId="0" animBg="1"/>
      <p:bldP spid="39" grpId="1" animBg="1"/>
      <p:bldP spid="39" grpId="2" animBg="1"/>
      <p:bldP spid="39" grpId="3" animBg="1"/>
      <p:bldP spid="40" grpId="0" animBg="1"/>
      <p:bldP spid="40" grpId="1" animBg="1"/>
      <p:bldP spid="40" grpId="2" animBg="1"/>
      <p:bldP spid="37" grpId="0" animBg="1"/>
      <p:bldP spid="37" grpId="1" animBg="1"/>
      <p:bldP spid="37" grpId="2" animBg="1"/>
      <p:bldP spid="37" grpId="3" animBg="1"/>
      <p:bldP spid="41" grpId="0" animBg="1"/>
      <p:bldP spid="4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40B33AD7-9352-4E4D-9BE1-9B480C5BED56}"/>
              </a:ext>
            </a:extLst>
          </p:cNvPr>
          <p:cNvSpPr/>
          <p:nvPr/>
        </p:nvSpPr>
        <p:spPr>
          <a:xfrm>
            <a:off x="4126868" y="2164758"/>
            <a:ext cx="225187" cy="59125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796247C-EDD3-4BAE-84B4-2A4288C0849C}"/>
              </a:ext>
            </a:extLst>
          </p:cNvPr>
          <p:cNvSpPr/>
          <p:nvPr/>
        </p:nvSpPr>
        <p:spPr>
          <a:xfrm>
            <a:off x="4604728" y="2164757"/>
            <a:ext cx="221493" cy="57709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E0BDE08-7DAF-4452-91CB-3983DB7B6EE7}"/>
              </a:ext>
            </a:extLst>
          </p:cNvPr>
          <p:cNvSpPr/>
          <p:nvPr/>
        </p:nvSpPr>
        <p:spPr>
          <a:xfrm>
            <a:off x="5078894" y="2180548"/>
            <a:ext cx="392608" cy="5732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4F1010C-96DD-45D7-9B2B-2E5DD331FD8B}"/>
              </a:ext>
            </a:extLst>
          </p:cNvPr>
          <p:cNvSpPr/>
          <p:nvPr/>
        </p:nvSpPr>
        <p:spPr>
          <a:xfrm>
            <a:off x="3540353" y="3030890"/>
            <a:ext cx="225187" cy="591251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76CACEA-01CD-4436-901A-28BBFB075BF9}"/>
              </a:ext>
            </a:extLst>
          </p:cNvPr>
          <p:cNvSpPr/>
          <p:nvPr/>
        </p:nvSpPr>
        <p:spPr>
          <a:xfrm>
            <a:off x="4441717" y="3039168"/>
            <a:ext cx="221493" cy="57709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2338D55-BF12-4A95-BE2E-0A1ABBD2A6C4}"/>
              </a:ext>
            </a:extLst>
          </p:cNvPr>
          <p:cNvSpPr/>
          <p:nvPr/>
        </p:nvSpPr>
        <p:spPr>
          <a:xfrm>
            <a:off x="5453131" y="3039168"/>
            <a:ext cx="392608" cy="5732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179984" y="59614"/>
            <a:ext cx="27806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Solve each equation.</a:t>
            </a: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/>
              <p:cNvSpPr txBox="1"/>
              <p:nvPr/>
            </p:nvSpPr>
            <p:spPr>
              <a:xfrm>
                <a:off x="3179984" y="640201"/>
                <a:ext cx="1994419" cy="5967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a.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1" smtClean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x</m:t>
                        </m:r>
                      </m:den>
                    </m:f>
                  </m:oMath>
                </a14:m>
                <a:r>
                  <a:rPr lang="en-US" sz="20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0" dirty="0" smtClean="0">
                        <a:latin typeface="Cambria Math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000" i="0" dirty="0" smtClean="0">
                        <a:latin typeface="Cambria Math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1" smtClean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x</m:t>
                        </m:r>
                      </m:den>
                    </m:f>
                  </m:oMath>
                </a14:m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7" name="TextBox 1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9984" y="640201"/>
                <a:ext cx="1994419" cy="596702"/>
              </a:xfrm>
              <a:prstGeom prst="rect">
                <a:avLst/>
              </a:prstGeom>
              <a:blipFill>
                <a:blip r:embed="rId2"/>
                <a:stretch>
                  <a:fillRect l="-3364" b="-51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Isosceles Triangle 26"/>
          <p:cNvSpPr/>
          <p:nvPr/>
        </p:nvSpPr>
        <p:spPr>
          <a:xfrm rot="5400000">
            <a:off x="3630528" y="5962423"/>
            <a:ext cx="457200" cy="274320"/>
          </a:xfrm>
          <a:prstGeom prst="triangle">
            <a:avLst/>
          </a:prstGeom>
          <a:solidFill>
            <a:srgbClr val="D83236"/>
          </a:solidFill>
          <a:ln>
            <a:noFill/>
          </a:ln>
          <a:effectLst>
            <a:outerShdw blurRad="76200" dist="508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latin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27068" y="5899528"/>
            <a:ext cx="70063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The solution is </a:t>
            </a:r>
            <a:r>
              <a:rPr lang="en-US" sz="2000" i="1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x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=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−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8. Check this in the original equation.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/>
              <p:cNvSpPr/>
              <p:nvPr/>
            </p:nvSpPr>
            <p:spPr>
              <a:xfrm>
                <a:off x="3076604" y="3805819"/>
                <a:ext cx="330653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20 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+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7</m:t>
                      </m:r>
                      <m:r>
                        <m:rPr>
                          <m:nor/>
                        </m:rPr>
                        <a:rPr lang="en-US" sz="2000" i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36</m:t>
                      </m:r>
                    </m:oMath>
                  </m:oMathPara>
                </a14:m>
                <a:endParaRPr lang="en-US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9" name="Rectangle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6604" y="3805819"/>
                <a:ext cx="3306530" cy="40011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4097509" y="4419608"/>
                <a:ext cx="186645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7</m:t>
                      </m:r>
                      <m:r>
                        <m:rPr>
                          <m:nor/>
                        </m:rPr>
                        <a:rPr lang="en-US" sz="2000" i="1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56</m:t>
                      </m:r>
                    </m:oMath>
                  </m:oMathPara>
                </a14:m>
                <a:endParaRPr lang="en-US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7509" y="4419608"/>
                <a:ext cx="1866450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4103438" y="4988420"/>
                <a:ext cx="1866450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en-US" sz="2000">
                          <a:solidFill>
                            <a:prstClr val="black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m:t>8</m:t>
                      </m:r>
                    </m:oMath>
                  </m:oMathPara>
                </a14:m>
                <a:endParaRPr lang="en-US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438" y="4988420"/>
                <a:ext cx="1866450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/>
          <p:cNvSpPr txBox="1"/>
          <p:nvPr/>
        </p:nvSpPr>
        <p:spPr>
          <a:xfrm>
            <a:off x="7399521" y="2215099"/>
            <a:ext cx="28397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 original equation.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399520" y="3733630"/>
            <a:ext cx="4664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  <a:r>
              <a:rPr lang="en-US" sz="16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399521" y="4419608"/>
            <a:ext cx="33609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Subtract 20 from each side.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986367" y="640201"/>
                <a:ext cx="2703505" cy="6004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b.  </a:t>
                </a:r>
                <a:r>
                  <a:rPr lang="en-US" sz="20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1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000" b="1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i="0" dirty="0" smtClean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0" dirty="0" smtClean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2000" dirty="0"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i="0" dirty="0" smtClean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1" smtClean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x</m:t>
                        </m:r>
                      </m:den>
                    </m:f>
                  </m:oMath>
                </a14:m>
                <a:endParaRPr lang="en-US" sz="2000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6367" y="640201"/>
                <a:ext cx="2703505" cy="600485"/>
              </a:xfrm>
              <a:prstGeom prst="rect">
                <a:avLst/>
              </a:prstGeom>
              <a:blipFill>
                <a:blip r:embed="rId6"/>
                <a:stretch>
                  <a:fillRect l="-2252" b="-4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083709" y="2118374"/>
                <a:ext cx="1768907" cy="5967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1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x</m:t>
                        </m:r>
                      </m:den>
                    </m:f>
                  </m:oMath>
                </a14:m>
                <a:r>
                  <a:rPr lang="en-US" sz="20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dirty="0" smtClean="0">
                        <a:latin typeface="Cambria Math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1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x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3709" y="2118374"/>
                <a:ext cx="1768907" cy="59670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3179984" y="2215419"/>
            <a:ext cx="405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ea typeface="Cambria Math" panose="02040503050406030204" pitchFamily="18" charset="0"/>
                <a:cs typeface="Arial" panose="020B0604020202020204" pitchFamily="34" charset="0"/>
              </a:rPr>
              <a:t>a.</a:t>
            </a:r>
            <a:endParaRPr lang="en-US" sz="2000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Rectangle 48"/>
              <p:cNvSpPr/>
              <p:nvPr/>
            </p:nvSpPr>
            <p:spPr>
              <a:xfrm>
                <a:off x="3098229" y="2981754"/>
                <a:ext cx="3159759" cy="6446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solidFill>
                      <a:srgbClr val="ED1C24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4</a:t>
                </a:r>
                <a:r>
                  <a:rPr lang="en-US" sz="2000" i="1" dirty="0">
                    <a:solidFill>
                      <a:srgbClr val="ED1C24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x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000">
                                <a:latin typeface="Arial" panose="020B0604020202020204" pitchFamily="34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5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000" i="1">
                                <a:latin typeface="Arial" panose="020B0604020202020204" pitchFamily="34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x</m:t>
                            </m:r>
                          </m:den>
                        </m:f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solidFill>
                      <a:srgbClr val="ED1C24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4</a:t>
                </a:r>
                <a:r>
                  <a:rPr lang="en-US" sz="2000" i="1" dirty="0">
                    <a:solidFill>
                      <a:srgbClr val="ED1C24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x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000">
                                <a:latin typeface="Arial" panose="020B0604020202020204" pitchFamily="34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7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000">
                                <a:latin typeface="Arial" panose="020B0604020202020204" pitchFamily="34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</m:den>
                        </m:f>
                      </m:e>
                    </m:d>
                    <m:r>
                      <a:rPr 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000" dirty="0">
                    <a:solidFill>
                      <a:srgbClr val="ED1C24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4</a:t>
                </a:r>
                <a:r>
                  <a:rPr lang="en-US" sz="2000" i="1" dirty="0">
                    <a:solidFill>
                      <a:srgbClr val="ED1C24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x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2000" dirty="0"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000">
                                <a:latin typeface="Arial" panose="020B0604020202020204" pitchFamily="34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9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000" i="1">
                                <a:latin typeface="Arial" panose="020B0604020202020204" pitchFamily="34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x</m:t>
                            </m:r>
                          </m:den>
                        </m:f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8229" y="2981754"/>
                <a:ext cx="3159759" cy="644600"/>
              </a:xfrm>
              <a:prstGeom prst="rect">
                <a:avLst/>
              </a:prstGeom>
              <a:blipFill>
                <a:blip r:embed="rId8"/>
                <a:stretch>
                  <a:fillRect l="-19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/>
          <p:cNvSpPr txBox="1"/>
          <p:nvPr/>
        </p:nvSpPr>
        <p:spPr>
          <a:xfrm>
            <a:off x="7399520" y="2982048"/>
            <a:ext cx="4944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Multiply each term by the LCD, 4</a:t>
            </a:r>
            <a:r>
              <a:rPr lang="en-US" sz="2000" i="1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399521" y="4988420"/>
            <a:ext cx="27164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Divide each side by 7.</a:t>
            </a:r>
          </a:p>
        </p:txBody>
      </p:sp>
      <p:pic>
        <p:nvPicPr>
          <p:cNvPr id="18" name="Picture 2" descr="\\10.66.3.82\art\ART_WORK_IN_PROCESS\46_Larson Text\Larson Powerpoint project\1_Source Files\Batch 3\Algebra_1\Algebra_1\03\alg1_ch03_PNGs\0304_Check Box_Page132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99" y="2511579"/>
            <a:ext cx="2922822" cy="2706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256949" y="2649371"/>
            <a:ext cx="10193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66613" y="3102363"/>
                <a:ext cx="2067359" cy="603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5</m:t>
                        </m:r>
                      </m:num>
                      <m:den>
                        <m:r>
                          <a:rPr lang="en-US" sz="2000" dirty="0" smtClean="0">
                            <a:solidFill>
                              <a:srgbClr val="ED1C24"/>
                            </a:solidFill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9</m:t>
                        </m:r>
                      </m:num>
                      <m:den>
                        <m:r>
                          <a:rPr lang="en-US" sz="2000" dirty="0" smtClean="0">
                            <a:solidFill>
                              <a:srgbClr val="ED1C24"/>
                            </a:solidFill>
                            <a:latin typeface="Cambria Math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8</m:t>
                        </m:r>
                      </m:den>
                    </m:f>
                  </m:oMath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613" y="3102363"/>
                <a:ext cx="2067359" cy="60375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619827" y="3076237"/>
            <a:ext cx="218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30" name="TextBox 6">
            <a:extLst>
              <a:ext uri="{FF2B5EF4-FFF2-40B4-BE49-F238E27FC236}">
                <a16:creationId xmlns:a16="http://schemas.microsoft.com/office/drawing/2014/main" id="{CFC30712-CF6E-45FA-9471-ACAB95BE7ADD}"/>
              </a:ext>
            </a:extLst>
          </p:cNvPr>
          <p:cNvSpPr txBox="1"/>
          <p:nvPr/>
        </p:nvSpPr>
        <p:spPr>
          <a:xfrm>
            <a:off x="3179984" y="1529247"/>
            <a:ext cx="1558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kern="1200" dirty="0">
                <a:solidFill>
                  <a:srgbClr val="ED1C24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SOLUTION</a:t>
            </a:r>
            <a:endParaRPr lang="en-US" sz="1200" dirty="0">
              <a:solidFill>
                <a:srgbClr val="ED1C24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42454" y="3610255"/>
            <a:ext cx="2267620" cy="1184551"/>
            <a:chOff x="442454" y="3610255"/>
            <a:chExt cx="2267620" cy="118455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1371442" y="4191051"/>
                  <a:ext cx="1188720" cy="6037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000" b="0" i="0" smtClean="0">
                              <a:latin typeface="Arial" pitchFamily="34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9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000" b="0" i="0" smtClean="0">
                              <a:latin typeface="Arial" pitchFamily="34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8</m:t>
                          </m:r>
                        </m:den>
                      </m:f>
                    </m:oMath>
                  </a14:m>
                  <a:r>
                    <a:rPr lang="en-US" sz="2000" dirty="0">
                      <a:latin typeface="Arial" pitchFamily="34" charset="0"/>
                      <a:ea typeface="Cambria Math" panose="02040503050406030204" pitchFamily="18" charset="0"/>
                      <a:cs typeface="Arial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ea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</m:oMath>
                  </a14:m>
                  <a:r>
                    <a:rPr lang="en-US" sz="2000" dirty="0">
                      <a:latin typeface="Arial" pitchFamily="34" charset="0"/>
                      <a:ea typeface="Cambria Math" panose="02040503050406030204" pitchFamily="18" charset="0"/>
                      <a:cs typeface="Arial" pitchFamily="34" charset="0"/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000" i="0">
                              <a:latin typeface="Arial" pitchFamily="34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9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000" i="0">
                              <a:latin typeface="Arial" pitchFamily="34" charset="0"/>
                              <a:ea typeface="Cambria Math" panose="02040503050406030204" pitchFamily="18" charset="0"/>
                              <a:cs typeface="Arial" pitchFamily="34" charset="0"/>
                            </a:rPr>
                            <m:t>8</m:t>
                          </m:r>
                        </m:den>
                      </m:f>
                    </m:oMath>
                  </a14:m>
                  <a:r>
                    <a:rPr lang="en-US" sz="2000" dirty="0">
                      <a:latin typeface="Arial" panose="020B0604020202020204" pitchFamily="34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a:t> </a:t>
                  </a:r>
                  <a:endParaRPr lang="en-US" sz="3200" dirty="0">
                    <a:solidFill>
                      <a:srgbClr val="ED1C24"/>
                    </a:solidFill>
                    <a:latin typeface="Zapf Dingbats ITC" pitchFamily="82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71442" y="4191051"/>
                  <a:ext cx="1188720" cy="603755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442454" y="3640417"/>
                  <a:ext cx="2011680" cy="6037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/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itchFamily="34" charset="0"/>
                        </a:rPr>
                        <m:t>−</m:t>
                      </m:r>
                    </m:oMath>
                  </a14:m>
                  <a:r>
                    <a:rPr lang="en-US" sz="2000" dirty="0"/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000" b="0" i="0" smtClean="0">
                              <a:latin typeface="Arial" pitchFamily="34" charset="0"/>
                              <a:cs typeface="Arial" pitchFamily="34" charset="0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000" b="0" i="0" smtClean="0">
                              <a:latin typeface="Arial" pitchFamily="34" charset="0"/>
                              <a:cs typeface="Arial" pitchFamily="34" charset="0"/>
                            </a:rPr>
                            <m:t>8</m:t>
                          </m:r>
                        </m:den>
                      </m:f>
                    </m:oMath>
                  </a14:m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itchFamily="34" charset="0"/>
                        </a:rPr>
                        <m:t>+</m:t>
                      </m:r>
                    </m:oMath>
                  </a14:m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000" b="0" i="0" smtClean="0">
                              <a:latin typeface="Arial" pitchFamily="34" charset="0"/>
                              <a:cs typeface="Arial" pitchFamily="34" charset="0"/>
                            </a:rPr>
                            <m:t>14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000" b="0" i="0" smtClean="0">
                              <a:latin typeface="Arial" pitchFamily="34" charset="0"/>
                              <a:cs typeface="Arial" pitchFamily="34" charset="0"/>
                            </a:rPr>
                            <m:t>8</m:t>
                          </m:r>
                        </m:den>
                      </m:f>
                    </m:oMath>
                  </a14:m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itchFamily="34" charset="0"/>
                        </a:rPr>
                        <m:t>=</m:t>
                      </m:r>
                    </m:oMath>
                  </a14:m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000" b="0" i="0" smtClean="0">
                              <a:latin typeface="Arial" pitchFamily="34" charset="0"/>
                              <a:cs typeface="Arial" pitchFamily="34" charset="0"/>
                            </a:rPr>
                            <m:t>9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000" b="0" i="0" smtClean="0">
                              <a:latin typeface="Arial" pitchFamily="34" charset="0"/>
                              <a:cs typeface="Arial" pitchFamily="34" charset="0"/>
                            </a:rPr>
                            <m:t>8</m:t>
                          </m:r>
                        </m:den>
                      </m:f>
                    </m:oMath>
                  </a14:m>
                  <a:endParaRPr lang="en-US" sz="2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2454" y="3640417"/>
                  <a:ext cx="2011680" cy="603755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TextBox 24"/>
            <p:cNvSpPr txBox="1"/>
            <p:nvPr/>
          </p:nvSpPr>
          <p:spPr>
            <a:xfrm>
              <a:off x="1615307" y="3610255"/>
              <a:ext cx="2180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ED1C24"/>
                  </a:solidFill>
                  <a:latin typeface="Arial" pitchFamily="34" charset="0"/>
                  <a:cs typeface="Arial" pitchFamily="34" charset="0"/>
                </a:rPr>
                <a:t>?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6CD4FA3-E7E2-4ACE-AAD0-18D7B9B85542}"/>
                </a:ext>
              </a:extLst>
            </p:cNvPr>
            <p:cNvSpPr txBox="1"/>
            <p:nvPr/>
          </p:nvSpPr>
          <p:spPr>
            <a:xfrm>
              <a:off x="2123054" y="4083263"/>
              <a:ext cx="58702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</a:t>
              </a:r>
              <a:endParaRPr lang="en-US" sz="4000" b="1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6802714" y="5736853"/>
            <a:ext cx="4554611" cy="659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8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27" grpId="0" animBg="1"/>
      <p:bldP spid="29" grpId="0"/>
      <p:bldP spid="39" grpId="0"/>
      <p:bldP spid="40" grpId="0"/>
      <p:bldP spid="41" grpId="0"/>
      <p:bldP spid="42" grpId="0"/>
      <p:bldP spid="43" grpId="0"/>
      <p:bldP spid="44" grpId="0"/>
      <p:bldP spid="7" grpId="0"/>
      <p:bldP spid="48" grpId="0"/>
      <p:bldP spid="49" grpId="0"/>
      <p:bldP spid="50" grpId="0"/>
      <p:bldP spid="51" grpId="0"/>
      <p:bldP spid="19" grpId="0"/>
      <p:bldP spid="2" grpId="0"/>
      <p:bldP spid="3" grpId="0"/>
      <p:bldP spid="30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7F16FB5F-083D-4347-B2E8-3EF24200172A}"/>
              </a:ext>
            </a:extLst>
          </p:cNvPr>
          <p:cNvSpPr/>
          <p:nvPr/>
        </p:nvSpPr>
        <p:spPr>
          <a:xfrm>
            <a:off x="3520645" y="279097"/>
            <a:ext cx="225187" cy="33450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E51DBEC-5951-4D01-A57C-BDC8055C29EF}"/>
              </a:ext>
            </a:extLst>
          </p:cNvPr>
          <p:cNvSpPr/>
          <p:nvPr/>
        </p:nvSpPr>
        <p:spPr>
          <a:xfrm>
            <a:off x="3986282" y="113335"/>
            <a:ext cx="521550" cy="5732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82262C74-209E-4D2A-B863-7DE6D275F67F}"/>
              </a:ext>
            </a:extLst>
          </p:cNvPr>
          <p:cNvSpPr/>
          <p:nvPr/>
        </p:nvSpPr>
        <p:spPr>
          <a:xfrm>
            <a:off x="4769083" y="161979"/>
            <a:ext cx="225187" cy="5732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CC227E8B-315C-4429-8B29-5C850143F9CF}"/>
              </a:ext>
            </a:extLst>
          </p:cNvPr>
          <p:cNvSpPr/>
          <p:nvPr/>
        </p:nvSpPr>
        <p:spPr>
          <a:xfrm>
            <a:off x="5896164" y="826603"/>
            <a:ext cx="225187" cy="57329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AB528B4-F74B-4191-B2F9-1F4E080D6DBF}"/>
              </a:ext>
            </a:extLst>
          </p:cNvPr>
          <p:cNvSpPr/>
          <p:nvPr/>
        </p:nvSpPr>
        <p:spPr>
          <a:xfrm>
            <a:off x="3867476" y="843483"/>
            <a:ext cx="521550" cy="5732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CF4F34D1-81E4-420D-B2B6-33248AD00B0D}"/>
              </a:ext>
            </a:extLst>
          </p:cNvPr>
          <p:cNvSpPr/>
          <p:nvPr/>
        </p:nvSpPr>
        <p:spPr>
          <a:xfrm>
            <a:off x="2009754" y="962877"/>
            <a:ext cx="225187" cy="33450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" descr="\\10.66.3.82\art\ART_WORK_IN_PROCESS\46_Larson Text\Larson Powerpoint project\1_Source Files\Batch 3\Algebra_1\Algebra_1\03\alg1_ch03_PNGs\0304_Check Box_Page13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473" y="4334178"/>
            <a:ext cx="8838344" cy="244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Group 13"/>
          <p:cNvGrpSpPr/>
          <p:nvPr/>
        </p:nvGrpSpPr>
        <p:grpSpPr>
          <a:xfrm>
            <a:off x="2141900" y="3590540"/>
            <a:ext cx="8809043" cy="457200"/>
            <a:chOff x="2141900" y="3590540"/>
            <a:chExt cx="8809043" cy="457200"/>
          </a:xfrm>
        </p:grpSpPr>
        <p:sp>
          <p:nvSpPr>
            <p:cNvPr id="27" name="Isosceles Triangle 26"/>
            <p:cNvSpPr/>
            <p:nvPr/>
          </p:nvSpPr>
          <p:spPr>
            <a:xfrm rot="5400000">
              <a:off x="2050460" y="3681980"/>
              <a:ext cx="457200" cy="274320"/>
            </a:xfrm>
            <a:prstGeom prst="triangle">
              <a:avLst/>
            </a:prstGeom>
            <a:solidFill>
              <a:srgbClr val="D83236"/>
            </a:solidFill>
            <a:ln>
              <a:noFill/>
            </a:ln>
            <a:effectLst>
              <a:outerShdw blurRad="76200" dist="508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latin typeface="Arial" panose="020B0604020202020204" pitchFamily="34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2403479" y="3619085"/>
                  <a:ext cx="854746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 The solutions are </a:t>
                  </a:r>
                  <a:r>
                    <a:rPr lang="en-US" sz="2000" i="1" dirty="0">
                      <a:latin typeface="Arial" pitchFamily="34" charset="0"/>
                      <a:cs typeface="Arial" pitchFamily="34" charset="0"/>
                    </a:rPr>
                    <a:t>x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itchFamily="34" charset="0"/>
                        </a:rPr>
                        <m:t>=</m:t>
                      </m:r>
                    </m:oMath>
                  </a14:m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1 and </a:t>
                  </a:r>
                  <a:r>
                    <a:rPr lang="en-US" sz="2000" i="1" dirty="0">
                      <a:latin typeface="Arial" pitchFamily="34" charset="0"/>
                      <a:cs typeface="Arial" pitchFamily="34" charset="0"/>
                    </a:rPr>
                    <a:t>x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itchFamily="34" charset="0"/>
                        </a:rPr>
                        <m:t>=</m:t>
                      </m:r>
                    </m:oMath>
                  </a14:m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15. Check these in the original equation.</a:t>
                  </a:r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03479" y="3619085"/>
                  <a:ext cx="8547464" cy="400110"/>
                </a:xfrm>
                <a:prstGeom prst="rect">
                  <a:avLst/>
                </a:prstGeom>
                <a:blipFill>
                  <a:blip r:embed="rId3"/>
                  <a:stretch>
                    <a:fillRect t="-7692" b="-2923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" name="Group 4"/>
          <p:cNvGrpSpPr/>
          <p:nvPr/>
        </p:nvGrpSpPr>
        <p:grpSpPr>
          <a:xfrm>
            <a:off x="1867344" y="114742"/>
            <a:ext cx="7512037" cy="600485"/>
            <a:chOff x="1867344" y="114742"/>
            <a:chExt cx="7512037" cy="600485"/>
          </a:xfrm>
        </p:grpSpPr>
        <p:sp>
          <p:nvSpPr>
            <p:cNvPr id="42" name="TextBox 41"/>
            <p:cNvSpPr txBox="1"/>
            <p:nvPr/>
          </p:nvSpPr>
          <p:spPr>
            <a:xfrm>
              <a:off x="6539656" y="214929"/>
              <a:ext cx="283972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Write original equation.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/>
                <p:cNvSpPr txBox="1"/>
                <p:nvPr/>
              </p:nvSpPr>
              <p:spPr>
                <a:xfrm>
                  <a:off x="3502652" y="114742"/>
                  <a:ext cx="1554146" cy="6004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>
                      <a:latin typeface="Arial" panose="020B0604020202020204" pitchFamily="34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a:t>1</a:t>
                  </a:r>
                  <a14:m>
                    <m:oMath xmlns:m="http://schemas.openxmlformats.org/officeDocument/2006/math">
                      <m:r>
                        <a:rPr lang="en-US" sz="2000" b="0" i="0" dirty="0" smtClean="0">
                          <a:latin typeface="Cambria Math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</m:oMath>
                  </a14:m>
                  <a:r>
                    <a:rPr lang="en-US" sz="2000" b="1" dirty="0">
                      <a:latin typeface="Arial" panose="020B0604020202020204" pitchFamily="34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0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000" i="0" dirty="0" smtClean="0"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8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000" i="0" dirty="0" smtClean="0"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sz="2000" b="0" i="0" dirty="0" smtClean="0"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en-US" sz="2000" i="0" dirty="0" smtClean="0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2000" b="0" i="0" dirty="0" smtClean="0">
                              <a:latin typeface="Cambria Math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000" i="0" dirty="0" smtClean="0"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5</m:t>
                          </m:r>
                        </m:den>
                      </m:f>
                    </m:oMath>
                  </a14:m>
                  <a:r>
                    <a:rPr lang="en-US" sz="2000" dirty="0">
                      <a:latin typeface="Cambria Math" panose="02040503050406030204" pitchFamily="18" charset="0"/>
                      <a:ea typeface="Cambria Math" panose="02040503050406030204" pitchFamily="18" charset="0"/>
                      <a:cs typeface="Arial" panose="020B0604020202020204" pitchFamily="34" charset="0"/>
                    </a:rPr>
                    <a:t> =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000" b="0" i="0" smtClean="0"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000" b="0" i="1" smtClean="0">
                              <a:latin typeface="Arial" panose="020B0604020202020204" pitchFamily="34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x</m:t>
                          </m:r>
                        </m:den>
                      </m:f>
                    </m:oMath>
                  </a14:m>
                  <a:endParaRPr lang="en-US" sz="2000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46" name="TextBox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2652" y="114742"/>
                  <a:ext cx="1554146" cy="600485"/>
                </a:xfrm>
                <a:prstGeom prst="rect">
                  <a:avLst/>
                </a:prstGeom>
                <a:blipFill>
                  <a:blip r:embed="rId4"/>
                  <a:stretch>
                    <a:fillRect l="-4314" b="-510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8" name="TextBox 47"/>
            <p:cNvSpPr txBox="1"/>
            <p:nvPr/>
          </p:nvSpPr>
          <p:spPr>
            <a:xfrm>
              <a:off x="1867344" y="214930"/>
              <a:ext cx="5100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rPr>
                <a:t>b.</a:t>
              </a:r>
              <a:endParaRPr lang="en-US" sz="2000" dirty="0"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/>
              <p:cNvSpPr txBox="1"/>
              <p:nvPr/>
            </p:nvSpPr>
            <p:spPr>
              <a:xfrm>
                <a:off x="6528808" y="934441"/>
                <a:ext cx="4736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rgbClr val="ED1C2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Multiply each term by the LCD, </a:t>
                </a:r>
                <a:r>
                  <a:rPr lang="en-US" sz="2000" i="1" dirty="0">
                    <a:solidFill>
                      <a:srgbClr val="ED1C2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000" dirty="0">
                    <a:solidFill>
                      <a:srgbClr val="ED1C2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2000" i="1" dirty="0">
                    <a:solidFill>
                      <a:srgbClr val="ED1C2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000" dirty="0">
                    <a:solidFill>
                      <a:srgbClr val="ED1C2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ED1C24"/>
                        </a:solidFill>
                        <a:latin typeface="Cambria Math"/>
                        <a:cs typeface="Arial" panose="020B0604020202020204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solidFill>
                      <a:srgbClr val="ED1C24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5).</a:t>
                </a:r>
              </a:p>
            </p:txBody>
          </p:sp>
        </mc:Choice>
        <mc:Fallback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8808" y="934441"/>
                <a:ext cx="4736600" cy="400110"/>
              </a:xfrm>
              <a:prstGeom prst="rect">
                <a:avLst/>
              </a:prstGeom>
              <a:blipFill>
                <a:blip r:embed="rId5"/>
                <a:stretch>
                  <a:fillRect l="-1416" t="-6061" r="-257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85800" y="795646"/>
                <a:ext cx="5605494" cy="6463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2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2000" i="1" dirty="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 i="1" dirty="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 dirty="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000" i="1" dirty="0">
                            <a:solidFill>
                              <a:srgbClr val="ED1C24"/>
                            </a:solidFill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 5)</m:t>
                        </m:r>
                        <m:r>
                          <a:rPr lang="en-US" sz="2000" i="1">
                            <a:solidFill>
                              <a:srgbClr val="ED1C2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∙</m:t>
                        </m:r>
                        <m:r>
                          <m:rPr>
                            <m:nor/>
                          </m:rPr>
                          <a:rPr lang="en-US" sz="2000" dirty="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e>
                    </m:d>
                    <m:r>
                      <a:rPr lang="en-US" sz="2000" i="1" dirty="0">
                        <a:latin typeface="Cambria Math"/>
                        <a:cs typeface="Arial" pitchFamily="34" charset="0"/>
                      </a:rPr>
                      <m:t>−</m:t>
                    </m:r>
                    <m:d>
                      <m:dPr>
                        <m:begChr m:val="["/>
                        <m:endChr m:val="]"/>
                        <m:ctrlPr>
                          <a:rPr lang="en-US" sz="20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sz="2000" i="1" dirty="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000" i="1" dirty="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i="1" dirty="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000" i="1" dirty="0">
                            <a:solidFill>
                              <a:srgbClr val="ED1C24"/>
                            </a:solidFill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dirty="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 5)</m:t>
                        </m:r>
                        <m:r>
                          <a:rPr lang="en-US" sz="2000" i="1">
                            <a:solidFill>
                              <a:srgbClr val="ED1C24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∙</m:t>
                        </m:r>
                        <m:f>
                          <m:fPr>
                            <m:ctrlPr>
                              <a:rPr lang="en-US" sz="20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US" sz="2000" dirty="0">
                                <a:latin typeface="Arial" panose="020B0604020202020204" pitchFamily="34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8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US" sz="2000" dirty="0">
                                <a:latin typeface="Arial" panose="020B0604020202020204" pitchFamily="34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en-US" sz="2000" dirty="0">
                                <a:latin typeface="Arial" panose="020B0604020202020204" pitchFamily="34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en-US" sz="2000" i="1" dirty="0">
                                <a:latin typeface="Cambria Math"/>
                                <a:cs typeface="Arial" pitchFamily="34" charset="0"/>
                              </a:rPr>
                              <m:t>− </m:t>
                            </m:r>
                            <m:r>
                              <m:rPr>
                                <m:nor/>
                              </m:rPr>
                              <a:rPr lang="en-US" sz="2000" dirty="0">
                                <a:latin typeface="Arial" panose="020B0604020202020204" pitchFamily="34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5</m:t>
                            </m:r>
                          </m:den>
                        </m:f>
                      </m:e>
                    </m:d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US" sz="2000" i="1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ED1C24"/>
                        </a:solidFill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 5)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>
                        <a:latin typeface="Arial" pitchFamily="34" charset="0"/>
                        <a:cs typeface="Arial" pitchFamily="34" charset="0"/>
                      </a:rPr>
                      <m:t>•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i="1">
                            <a:latin typeface="Arial" panose="020B0604020202020204" pitchFamily="34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x</m:t>
                        </m:r>
                      </m:den>
                    </m:f>
                  </m:oMath>
                </a14:m>
                <a:endParaRPr lang="en-US" sz="2000" dirty="0">
                  <a:latin typeface="Arial" pitchFamily="34" charset="0"/>
                  <a:ea typeface="Cambria Math" panose="02040503050406030204" pitchFamily="18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795646"/>
                <a:ext cx="5605494" cy="64639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2913969" y="1403115"/>
            <a:ext cx="4873073" cy="400110"/>
            <a:chOff x="2913969" y="1403115"/>
            <a:chExt cx="4873073" cy="400110"/>
          </a:xfrm>
        </p:grpSpPr>
        <p:sp>
          <p:nvSpPr>
            <p:cNvPr id="43" name="TextBox 42"/>
            <p:cNvSpPr txBox="1"/>
            <p:nvPr/>
          </p:nvSpPr>
          <p:spPr>
            <a:xfrm>
              <a:off x="6539656" y="1403115"/>
              <a:ext cx="12473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Simplify.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2913969" y="1403115"/>
                  <a:ext cx="295902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i="1" dirty="0">
                      <a:latin typeface="Arial" pitchFamily="34" charset="0"/>
                      <a:cs typeface="Arial" pitchFamily="34" charset="0"/>
                    </a:rPr>
                    <a:t>x</a:t>
                  </a:r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(</a:t>
                  </a:r>
                  <a:r>
                    <a:rPr lang="en-US" sz="2000" i="1" dirty="0">
                      <a:latin typeface="Arial" pitchFamily="34" charset="0"/>
                      <a:cs typeface="Arial" pitchFamily="34" charset="0"/>
                    </a:rPr>
                    <a:t>x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itchFamily="34" charset="0"/>
                        </a:rPr>
                        <m:t>−</m:t>
                      </m:r>
                    </m:oMath>
                  </a14:m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5)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itchFamily="34" charset="0"/>
                        </a:rPr>
                        <m:t>−</m:t>
                      </m:r>
                    </m:oMath>
                  </a14:m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8</a:t>
                  </a:r>
                  <a:r>
                    <a:rPr lang="en-US" sz="2000" i="1" dirty="0">
                      <a:latin typeface="Arial" pitchFamily="34" charset="0"/>
                      <a:cs typeface="Arial" pitchFamily="34" charset="0"/>
                    </a:rPr>
                    <a:t>x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itchFamily="34" charset="0"/>
                        </a:rPr>
                        <m:t>=</m:t>
                      </m:r>
                    </m:oMath>
                  </a14:m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3(</a:t>
                  </a:r>
                  <a:r>
                    <a:rPr lang="en-US" sz="2000" i="1" dirty="0">
                      <a:latin typeface="Arial" pitchFamily="34" charset="0"/>
                      <a:cs typeface="Arial" pitchFamily="34" charset="0"/>
                    </a:rPr>
                    <a:t>x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itchFamily="34" charset="0"/>
                        </a:rPr>
                        <m:t>−</m:t>
                      </m:r>
                    </m:oMath>
                  </a14:m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5)</a:t>
                  </a:r>
                  <a:endParaRPr lang="en-US" sz="2000" dirty="0">
                    <a:latin typeface="Arial" pitchFamily="34" charset="0"/>
                    <a:ea typeface="Cambria Math" panose="02040503050406030204" pitchFamily="18" charset="0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13969" y="1403115"/>
                  <a:ext cx="2959020" cy="400110"/>
                </a:xfrm>
                <a:prstGeom prst="rect">
                  <a:avLst/>
                </a:prstGeom>
                <a:blipFill>
                  <a:blip r:embed="rId7"/>
                  <a:stretch>
                    <a:fillRect l="-2062" t="-6061" r="-619" b="-272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" name="Group 7"/>
          <p:cNvGrpSpPr/>
          <p:nvPr/>
        </p:nvGrpSpPr>
        <p:grpSpPr>
          <a:xfrm>
            <a:off x="2986091" y="1829760"/>
            <a:ext cx="6187325" cy="400110"/>
            <a:chOff x="2986091" y="1829760"/>
            <a:chExt cx="6187325" cy="400110"/>
          </a:xfrm>
        </p:grpSpPr>
        <p:sp>
          <p:nvSpPr>
            <p:cNvPr id="44" name="TextBox 43"/>
            <p:cNvSpPr txBox="1"/>
            <p:nvPr/>
          </p:nvSpPr>
          <p:spPr>
            <a:xfrm>
              <a:off x="6539656" y="1829760"/>
              <a:ext cx="26337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Distributive Property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2986091" y="1829760"/>
                  <a:ext cx="295902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i="1" dirty="0">
                      <a:latin typeface="Arial" pitchFamily="34" charset="0"/>
                      <a:cs typeface="Arial" pitchFamily="34" charset="0"/>
                    </a:rPr>
                    <a:t>x</a:t>
                  </a:r>
                  <a:r>
                    <a:rPr lang="en-US" sz="2000" baseline="30000" dirty="0">
                      <a:latin typeface="Arial" pitchFamily="34" charset="0"/>
                      <a:cs typeface="Arial" pitchFamily="34" charset="0"/>
                    </a:rPr>
                    <a:t>2</a:t>
                  </a:r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itchFamily="34" charset="0"/>
                        </a:rPr>
                        <m:t>−</m:t>
                      </m:r>
                    </m:oMath>
                  </a14:m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5</a:t>
                  </a:r>
                  <a:r>
                    <a:rPr lang="en-US" sz="2000" i="1" dirty="0">
                      <a:latin typeface="Arial" pitchFamily="34" charset="0"/>
                      <a:cs typeface="Arial" pitchFamily="34" charset="0"/>
                    </a:rPr>
                    <a:t>x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itchFamily="34" charset="0"/>
                        </a:rPr>
                        <m:t>−</m:t>
                      </m:r>
                    </m:oMath>
                  </a14:m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8</a:t>
                  </a:r>
                  <a:r>
                    <a:rPr lang="en-US" sz="2000" i="1" dirty="0">
                      <a:latin typeface="Arial" pitchFamily="34" charset="0"/>
                      <a:cs typeface="Arial" pitchFamily="34" charset="0"/>
                    </a:rPr>
                    <a:t>x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itchFamily="34" charset="0"/>
                        </a:rPr>
                        <m:t>=</m:t>
                      </m:r>
                    </m:oMath>
                  </a14:m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3</a:t>
                  </a:r>
                  <a:r>
                    <a:rPr lang="en-US" sz="2000" i="1" dirty="0">
                      <a:latin typeface="Arial" pitchFamily="34" charset="0"/>
                      <a:cs typeface="Arial" pitchFamily="34" charset="0"/>
                    </a:rPr>
                    <a:t>x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itchFamily="34" charset="0"/>
                        </a:rPr>
                        <m:t>−</m:t>
                      </m:r>
                    </m:oMath>
                  </a14:m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15</a:t>
                  </a:r>
                  <a:endParaRPr lang="en-US" sz="2000" dirty="0">
                    <a:latin typeface="Arial" pitchFamily="34" charset="0"/>
                    <a:ea typeface="Cambria Math" panose="02040503050406030204" pitchFamily="18" charset="0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86091" y="1829760"/>
                  <a:ext cx="2959020" cy="400110"/>
                </a:xfrm>
                <a:prstGeom prst="rect">
                  <a:avLst/>
                </a:prstGeom>
                <a:blipFill>
                  <a:blip r:embed="rId8"/>
                  <a:stretch>
                    <a:fillRect l="-2268" t="-6061" b="-272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1" name="Group 10"/>
          <p:cNvGrpSpPr/>
          <p:nvPr/>
        </p:nvGrpSpPr>
        <p:grpSpPr>
          <a:xfrm>
            <a:off x="2832256" y="2223436"/>
            <a:ext cx="6554879" cy="400110"/>
            <a:chOff x="2832256" y="2223436"/>
            <a:chExt cx="6554879" cy="400110"/>
          </a:xfrm>
        </p:grpSpPr>
        <p:sp>
          <p:nvSpPr>
            <p:cNvPr id="51" name="TextBox 50"/>
            <p:cNvSpPr txBox="1"/>
            <p:nvPr/>
          </p:nvSpPr>
          <p:spPr>
            <a:xfrm>
              <a:off x="6539656" y="2223436"/>
              <a:ext cx="28474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Write in standard form.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2832256" y="2223436"/>
                  <a:ext cx="254100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i="1" dirty="0">
                      <a:latin typeface="Arial" pitchFamily="34" charset="0"/>
                      <a:cs typeface="Arial" pitchFamily="34" charset="0"/>
                    </a:rPr>
                    <a:t>x</a:t>
                  </a:r>
                  <a:r>
                    <a:rPr lang="en-US" sz="2000" baseline="30000" dirty="0">
                      <a:latin typeface="Arial" pitchFamily="34" charset="0"/>
                      <a:cs typeface="Arial" pitchFamily="34" charset="0"/>
                    </a:rPr>
                    <a:t>2</a:t>
                  </a:r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itchFamily="34" charset="0"/>
                        </a:rPr>
                        <m:t>−</m:t>
                      </m:r>
                    </m:oMath>
                  </a14:m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16</a:t>
                  </a:r>
                  <a:r>
                    <a:rPr lang="en-US" sz="2000" i="1" dirty="0">
                      <a:latin typeface="Arial" pitchFamily="34" charset="0"/>
                      <a:cs typeface="Arial" pitchFamily="34" charset="0"/>
                    </a:rPr>
                    <a:t>x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itchFamily="34" charset="0"/>
                        </a:rPr>
                        <m:t>+</m:t>
                      </m:r>
                    </m:oMath>
                  </a14:m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15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itchFamily="34" charset="0"/>
                        </a:rPr>
                        <m:t>=</m:t>
                      </m:r>
                    </m:oMath>
                  </a14:m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0</a:t>
                  </a:r>
                  <a:endParaRPr lang="en-US" sz="2000" dirty="0">
                    <a:latin typeface="Arial" pitchFamily="34" charset="0"/>
                    <a:ea typeface="Cambria Math" panose="02040503050406030204" pitchFamily="18" charset="0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32256" y="2223436"/>
                  <a:ext cx="2541001" cy="400110"/>
                </a:xfrm>
                <a:prstGeom prst="rect">
                  <a:avLst/>
                </a:prstGeom>
                <a:blipFill>
                  <a:blip r:embed="rId9"/>
                  <a:stretch>
                    <a:fillRect l="-2644" t="-7692" b="-2923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2" name="Group 11"/>
          <p:cNvGrpSpPr/>
          <p:nvPr/>
        </p:nvGrpSpPr>
        <p:grpSpPr>
          <a:xfrm>
            <a:off x="2737894" y="2640664"/>
            <a:ext cx="4841853" cy="400110"/>
            <a:chOff x="2737894" y="2640664"/>
            <a:chExt cx="4841853" cy="4001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2737894" y="2640664"/>
                  <a:ext cx="254100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(</a:t>
                  </a:r>
                  <a:r>
                    <a:rPr lang="en-US" sz="2000" i="1" dirty="0">
                      <a:latin typeface="Arial" pitchFamily="34" charset="0"/>
                      <a:cs typeface="Arial" pitchFamily="34" charset="0"/>
                    </a:rPr>
                    <a:t>x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itchFamily="34" charset="0"/>
                        </a:rPr>
                        <m:t>−</m:t>
                      </m:r>
                    </m:oMath>
                  </a14:m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1)(</a:t>
                  </a:r>
                  <a:r>
                    <a:rPr lang="en-US" sz="2000" i="1" dirty="0">
                      <a:latin typeface="Arial" pitchFamily="34" charset="0"/>
                      <a:cs typeface="Arial" pitchFamily="34" charset="0"/>
                    </a:rPr>
                    <a:t>x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itchFamily="34" charset="0"/>
                        </a:rPr>
                        <m:t>−</m:t>
                      </m:r>
                    </m:oMath>
                  </a14:m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15)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itchFamily="34" charset="0"/>
                        </a:rPr>
                        <m:t>=</m:t>
                      </m:r>
                    </m:oMath>
                  </a14:m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0</a:t>
                  </a:r>
                  <a:endParaRPr lang="en-US" sz="2000" dirty="0">
                    <a:latin typeface="Arial" pitchFamily="34" charset="0"/>
                    <a:ea typeface="Cambria Math" panose="02040503050406030204" pitchFamily="18" charset="0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37894" y="2640664"/>
                  <a:ext cx="2541001" cy="400110"/>
                </a:xfrm>
                <a:prstGeom prst="rect">
                  <a:avLst/>
                </a:prstGeom>
                <a:blipFill>
                  <a:blip r:embed="rId10"/>
                  <a:stretch>
                    <a:fillRect l="-2398" t="-6061" b="-272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TextBox 23"/>
            <p:cNvSpPr txBox="1"/>
            <p:nvPr/>
          </p:nvSpPr>
          <p:spPr>
            <a:xfrm>
              <a:off x="6539656" y="2640664"/>
              <a:ext cx="104009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Factor.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318443" y="3042181"/>
            <a:ext cx="5970613" cy="400110"/>
            <a:chOff x="3318443" y="3042181"/>
            <a:chExt cx="5970613" cy="40011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3318443" y="3042181"/>
                  <a:ext cx="190909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i="1" dirty="0">
                      <a:latin typeface="Arial" pitchFamily="34" charset="0"/>
                      <a:cs typeface="Arial" pitchFamily="34" charset="0"/>
                    </a:rPr>
                    <a:t>x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itchFamily="34" charset="0"/>
                        </a:rPr>
                        <m:t>=</m:t>
                      </m:r>
                    </m:oMath>
                  </a14:m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1 or </a:t>
                  </a:r>
                  <a:r>
                    <a:rPr lang="en-US" sz="2000" i="1" dirty="0">
                      <a:latin typeface="Arial" pitchFamily="34" charset="0"/>
                      <a:cs typeface="Arial" pitchFamily="34" charset="0"/>
                    </a:rPr>
                    <a:t>x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itchFamily="34" charset="0"/>
                        </a:rPr>
                        <m:t>=</m:t>
                      </m:r>
                    </m:oMath>
                  </a14:m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15</a:t>
                  </a:r>
                  <a:endParaRPr lang="en-US" sz="2000" dirty="0">
                    <a:latin typeface="Arial" pitchFamily="34" charset="0"/>
                    <a:ea typeface="Cambria Math" panose="02040503050406030204" pitchFamily="18" charset="0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18443" y="3042181"/>
                  <a:ext cx="1909092" cy="400110"/>
                </a:xfrm>
                <a:prstGeom prst="rect">
                  <a:avLst/>
                </a:prstGeom>
                <a:blipFill>
                  <a:blip r:embed="rId11"/>
                  <a:stretch>
                    <a:fillRect l="-3185" t="-6061" r="-1911" b="-272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TextBox 24"/>
            <p:cNvSpPr txBox="1"/>
            <p:nvPr/>
          </p:nvSpPr>
          <p:spPr>
            <a:xfrm>
              <a:off x="6539656" y="3042181"/>
              <a:ext cx="2749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Zero-Product Property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393187" y="4403277"/>
            <a:ext cx="11194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690855" y="4761308"/>
                <a:ext cx="1698171" cy="603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1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1 </m:t>
                        </m:r>
                        <m:r>
                          <a:rPr lang="en-US" sz="2000" i="1" dirty="0"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solidFill>
                              <a:srgbClr val="ED1C24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1</m:t>
                        </m:r>
                      </m:den>
                    </m:f>
                  </m:oMath>
                </a14:m>
                <a:endParaRPr lang="en-US" sz="20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0855" y="4761308"/>
                <a:ext cx="1698171" cy="603755"/>
              </a:xfrm>
              <a:prstGeom prst="rect">
                <a:avLst/>
              </a:prstGeom>
              <a:blipFill>
                <a:blip r:embed="rId12"/>
                <a:stretch>
                  <a:fillRect l="-3584" b="-4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813744" y="4738361"/>
            <a:ext cx="3398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7154027" y="4706119"/>
            <a:ext cx="2068264" cy="622197"/>
            <a:chOff x="7154027" y="4706119"/>
            <a:chExt cx="2068264" cy="62219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7154027" y="4724561"/>
                  <a:ext cx="2068264" cy="6037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1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itchFamily="34" charset="0"/>
                        </a:rPr>
                        <m:t>−</m:t>
                      </m:r>
                    </m:oMath>
                  </a14:m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000" b="0" i="0" smtClean="0">
                              <a:latin typeface="Arial" pitchFamily="34" charset="0"/>
                              <a:cs typeface="Arial" pitchFamily="34" charset="0"/>
                            </a:rPr>
                            <m:t>8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000" b="0" i="0" smtClean="0">
                              <a:solidFill>
                                <a:srgbClr val="ED1C24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m:t>15 </m:t>
                          </m:r>
                          <m:r>
                            <a:rPr lang="en-US" sz="2000" i="1" dirty="0"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US" sz="2000" b="0" i="0" dirty="0" smtClean="0">
                              <a:latin typeface="Arial" pitchFamily="34" charset="0"/>
                              <a:cs typeface="Arial" pitchFamily="34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000" b="0" i="0" smtClean="0">
                              <a:latin typeface="Arial" pitchFamily="34" charset="0"/>
                              <a:cs typeface="Arial" pitchFamily="34" charset="0"/>
                            </a:rPr>
                            <m:t>5</m:t>
                          </m:r>
                        </m:den>
                      </m:f>
                    </m:oMath>
                  </a14:m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itchFamily="34" charset="0"/>
                        </a:rPr>
                        <m:t>=</m:t>
                      </m:r>
                    </m:oMath>
                  </a14:m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000" b="0" i="0" smtClean="0">
                              <a:latin typeface="Arial" pitchFamily="34" charset="0"/>
                              <a:cs typeface="Arial" pitchFamily="34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000" b="0" i="0" smtClean="0">
                              <a:solidFill>
                                <a:srgbClr val="ED1C24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m:t>15</m:t>
                          </m:r>
                        </m:den>
                      </m:f>
                    </m:oMath>
                  </a14:m>
                  <a:endParaRPr lang="en-US" sz="2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54027" y="4724561"/>
                  <a:ext cx="2068264" cy="603755"/>
                </a:xfrm>
                <a:prstGeom prst="rect">
                  <a:avLst/>
                </a:prstGeom>
                <a:blipFill>
                  <a:blip r:embed="rId13"/>
                  <a:stretch>
                    <a:fillRect l="-3245" b="-404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2" name="TextBox 31"/>
            <p:cNvSpPr txBox="1"/>
            <p:nvPr/>
          </p:nvSpPr>
          <p:spPr>
            <a:xfrm>
              <a:off x="8417797" y="4706119"/>
              <a:ext cx="33984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ED1C24"/>
                  </a:solidFill>
                  <a:latin typeface="Arial" pitchFamily="34" charset="0"/>
                  <a:cs typeface="Arial" pitchFamily="34" charset="0"/>
                </a:rPr>
                <a:t>?</a:t>
              </a: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4881677" y="4845028"/>
            <a:ext cx="1944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Substitute for </a:t>
            </a:r>
            <a:r>
              <a:rPr lang="en-US" sz="2000" i="1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2000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119871" y="5326256"/>
            <a:ext cx="3269304" cy="1137629"/>
            <a:chOff x="3119871" y="5326256"/>
            <a:chExt cx="3269304" cy="113762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Box 32"/>
                <p:cNvSpPr txBox="1"/>
                <p:nvPr/>
              </p:nvSpPr>
              <p:spPr>
                <a:xfrm>
                  <a:off x="3119871" y="5474082"/>
                  <a:ext cx="127586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1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itchFamily="34" charset="0"/>
                        </a:rPr>
                        <m:t>+</m:t>
                      </m:r>
                    </m:oMath>
                  </a14:m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2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itchFamily="34" charset="0"/>
                        </a:rPr>
                        <m:t>=</m:t>
                      </m:r>
                    </m:oMath>
                  </a14:m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3</a:t>
                  </a:r>
                </a:p>
              </p:txBody>
            </p:sp>
          </mc:Choice>
          <mc:Fallback xmlns="">
            <p:sp>
              <p:nvSpPr>
                <p:cNvPr id="33" name="TextBox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19871" y="5474082"/>
                  <a:ext cx="1275861" cy="400110"/>
                </a:xfrm>
                <a:prstGeom prst="rect">
                  <a:avLst/>
                </a:prstGeom>
                <a:blipFill>
                  <a:blip r:embed="rId14"/>
                  <a:stretch>
                    <a:fillRect l="-5263" t="-7576" r="-3828" b="-272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4" name="TextBox 33"/>
            <p:cNvSpPr txBox="1"/>
            <p:nvPr/>
          </p:nvSpPr>
          <p:spPr>
            <a:xfrm>
              <a:off x="3830533" y="5326256"/>
              <a:ext cx="33984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ED1C24"/>
                  </a:solidFill>
                  <a:latin typeface="Arial" pitchFamily="34" charset="0"/>
                  <a:cs typeface="Arial" pitchFamily="34" charset="0"/>
                </a:rPr>
                <a:t>?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181567" y="5419229"/>
              <a:ext cx="12076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Simplify.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/>
                <p:cNvSpPr txBox="1"/>
                <p:nvPr/>
              </p:nvSpPr>
              <p:spPr>
                <a:xfrm>
                  <a:off x="3607427" y="5908457"/>
                  <a:ext cx="127425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3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itchFamily="34" charset="0"/>
                        </a:rPr>
                        <m:t>=</m:t>
                      </m:r>
                    </m:oMath>
                  </a14:m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3 </a:t>
                  </a:r>
                  <a:endParaRPr lang="en-US" sz="32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47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07427" y="5908457"/>
                  <a:ext cx="1274250" cy="400110"/>
                </a:xfrm>
                <a:prstGeom prst="rect">
                  <a:avLst/>
                </a:prstGeom>
                <a:blipFill>
                  <a:blip r:embed="rId16"/>
                  <a:stretch>
                    <a:fillRect l="-5263" t="-6061" b="-2727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1471FBE-A988-4F1A-BE2D-620FE1FE371B}"/>
                </a:ext>
              </a:extLst>
            </p:cNvPr>
            <p:cNvSpPr txBox="1"/>
            <p:nvPr/>
          </p:nvSpPr>
          <p:spPr>
            <a:xfrm>
              <a:off x="4263125" y="5755999"/>
              <a:ext cx="58702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</a:t>
              </a:r>
              <a:endParaRPr lang="en-US" sz="4000" b="1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731630" y="5308591"/>
            <a:ext cx="1830733" cy="1186826"/>
            <a:chOff x="7731630" y="5308591"/>
            <a:chExt cx="1830733" cy="118682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7731630" y="5338485"/>
                  <a:ext cx="1284229" cy="60375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1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itchFamily="34" charset="0"/>
                        </a:rPr>
                        <m:t>−</m:t>
                      </m:r>
                    </m:oMath>
                  </a14:m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000" b="0" i="0" smtClean="0">
                              <a:latin typeface="Arial" pitchFamily="34" charset="0"/>
                              <a:cs typeface="Arial" pitchFamily="34" charset="0"/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000" b="0" i="0" smtClean="0">
                              <a:latin typeface="Arial" pitchFamily="34" charset="0"/>
                              <a:cs typeface="Arial" pitchFamily="34" charset="0"/>
                            </a:rPr>
                            <m:t>5</m:t>
                          </m:r>
                        </m:den>
                      </m:f>
                    </m:oMath>
                  </a14:m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itchFamily="34" charset="0"/>
                        </a:rPr>
                        <m:t>=</m:t>
                      </m:r>
                    </m:oMath>
                  </a14:m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000" b="0" i="0" smtClean="0">
                              <a:latin typeface="Arial" pitchFamily="34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m:t>5</m:t>
                          </m:r>
                        </m:den>
                      </m:f>
                    </m:oMath>
                  </a14:m>
                  <a:endParaRPr lang="en-US" sz="2000" dirty="0">
                    <a:latin typeface="Arial" pitchFamily="34" charset="0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31630" y="5338485"/>
                  <a:ext cx="1284229" cy="603755"/>
                </a:xfrm>
                <a:prstGeom prst="rect">
                  <a:avLst/>
                </a:prstGeom>
                <a:blipFill>
                  <a:blip r:embed="rId15"/>
                  <a:stretch>
                    <a:fillRect l="-4739" b="-404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5" name="TextBox 44"/>
            <p:cNvSpPr txBox="1"/>
            <p:nvPr/>
          </p:nvSpPr>
          <p:spPr>
            <a:xfrm>
              <a:off x="8444024" y="5308591"/>
              <a:ext cx="33984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ED1C24"/>
                  </a:solidFill>
                  <a:latin typeface="Arial" pitchFamily="34" charset="0"/>
                  <a:cs typeface="Arial" pitchFamily="34" charset="0"/>
                </a:rPr>
                <a:t>?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8230805" y="5885189"/>
                  <a:ext cx="1226618" cy="6004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000" b="0" i="0" smtClean="0">
                              <a:latin typeface="Arial" pitchFamily="34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000" b="0" i="0" smtClean="0">
                              <a:latin typeface="Arial" pitchFamily="34" charset="0"/>
                              <a:cs typeface="Arial" pitchFamily="34" charset="0"/>
                            </a:rPr>
                            <m:t>5</m:t>
                          </m:r>
                        </m:den>
                      </m:f>
                    </m:oMath>
                  </a14:m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/>
                          <a:cs typeface="Arial" pitchFamily="34" charset="0"/>
                        </a:rPr>
                        <m:t>=</m:t>
                      </m:r>
                    </m:oMath>
                  </a14:m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US" sz="2000" b="0" i="0" smtClean="0">
                              <a:latin typeface="Arial" pitchFamily="34" charset="0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m:t>5</m:t>
                          </m:r>
                        </m:den>
                      </m:f>
                    </m:oMath>
                  </a14:m>
                  <a:r>
                    <a:rPr lang="en-US" sz="2000" dirty="0">
                      <a:latin typeface="Arial" pitchFamily="34" charset="0"/>
                      <a:cs typeface="Arial" pitchFamily="34" charset="0"/>
                    </a:rPr>
                    <a:t> </a:t>
                  </a:r>
                  <a:endParaRPr lang="en-US" sz="3200" dirty="0">
                    <a:latin typeface="Zapf Dingbats ITC" pitchFamily="82" charset="0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30805" y="5885189"/>
                  <a:ext cx="1226618" cy="600485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961627E-C8B5-469A-A25A-5451408F5C09}"/>
                </a:ext>
              </a:extLst>
            </p:cNvPr>
            <p:cNvSpPr txBox="1"/>
            <p:nvPr/>
          </p:nvSpPr>
          <p:spPr>
            <a:xfrm>
              <a:off x="8973740" y="5787531"/>
              <a:ext cx="58862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>
                  <a:solidFill>
                    <a:srgbClr val="ED1C24"/>
                  </a:solidFill>
                  <a:latin typeface="Arial" panose="020B0604020202020204" pitchFamily="34" charset="0"/>
                  <a:cs typeface="Arial" panose="020B0604020202020204" pitchFamily="34" charset="0"/>
                  <a:sym typeface="Wingdings" panose="05000000000000000000" pitchFamily="2" charset="2"/>
                </a:rPr>
                <a:t></a:t>
              </a:r>
              <a:endParaRPr lang="en-US" sz="4000" b="1" dirty="0">
                <a:solidFill>
                  <a:srgbClr val="ED1C2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9" name="Rectangle 48"/>
          <p:cNvSpPr/>
          <p:nvPr/>
        </p:nvSpPr>
        <p:spPr>
          <a:xfrm>
            <a:off x="6612410" y="3479959"/>
            <a:ext cx="4554611" cy="659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633C36-0F0A-4E3D-94A1-E04FEBA3EC46}"/>
              </a:ext>
            </a:extLst>
          </p:cNvPr>
          <p:cNvSpPr txBox="1"/>
          <p:nvPr/>
        </p:nvSpPr>
        <p:spPr>
          <a:xfrm>
            <a:off x="5281767" y="5070540"/>
            <a:ext cx="1799634" cy="102155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/>
              <a:t>Note:</a:t>
            </a:r>
            <a:r>
              <a:rPr lang="en-US" dirty="0"/>
              <a:t> </a:t>
            </a:r>
          </a:p>
          <a:p>
            <a:r>
              <a:rPr lang="en-US" dirty="0"/>
              <a:t>both solutions worked here!</a:t>
            </a:r>
          </a:p>
        </p:txBody>
      </p:sp>
    </p:spTree>
    <p:extLst>
      <p:ext uri="{BB962C8B-B14F-4D97-AF65-F5344CB8AC3E}">
        <p14:creationId xmlns:p14="http://schemas.microsoft.com/office/powerpoint/2010/main" val="224993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0" grpId="0"/>
      <p:bldP spid="2" grpId="0"/>
      <p:bldP spid="30" grpId="0"/>
      <p:bldP spid="3" grpId="0"/>
      <p:bldP spid="4" grpId="0"/>
      <p:bldP spid="35" grpId="0"/>
      <p:bldP spid="49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5045</TotalTime>
  <Words>1154</Words>
  <Application>Microsoft Office PowerPoint</Application>
  <PresentationFormat>Widescreen</PresentationFormat>
  <Paragraphs>187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Segoe UI Symbol</vt:lpstr>
      <vt:lpstr>Times New Roman</vt:lpstr>
      <vt:lpstr>Zapf Dingbats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Lance Williams</dc:creator>
  <cp:lastModifiedBy>Mikel Thompson</cp:lastModifiedBy>
  <cp:revision>358</cp:revision>
  <dcterms:created xsi:type="dcterms:W3CDTF">2018-01-02T19:57:38Z</dcterms:created>
  <dcterms:modified xsi:type="dcterms:W3CDTF">2020-05-02T17:29:56Z</dcterms:modified>
</cp:coreProperties>
</file>